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2" r:id="rId7"/>
    <p:sldId id="331"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2498E0-CAF9-4A4F-845F-8EF8AA70CD95}">
          <p14:sldIdLst>
            <p14:sldId id="327"/>
            <p14:sldId id="330"/>
            <p14:sldId id="332"/>
            <p14:sldId id="331"/>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4" d="100"/>
          <a:sy n="54" d="100"/>
        </p:scale>
        <p:origin x="1320"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Best Accuracy (Percent)</c:v>
                </c:pt>
              </c:strCache>
            </c:strRef>
          </c:tx>
          <c:spPr>
            <a:solidFill>
              <a:schemeClr val="accent1"/>
            </a:solidFill>
            <a:ln>
              <a:noFill/>
            </a:ln>
            <a:effectLst/>
          </c:spPr>
          <c:invertIfNegative val="0"/>
          <c:cat>
            <c:strRef>
              <c:f>Sheet1!$A$2:$A$5</c:f>
              <c:strCache>
                <c:ptCount val="4"/>
                <c:pt idx="0">
                  <c:v>Decision Tree Classifier</c:v>
                </c:pt>
                <c:pt idx="1">
                  <c:v>K-Nearest Neighbors</c:v>
                </c:pt>
                <c:pt idx="2">
                  <c:v>Logistic Regression</c:v>
                </c:pt>
                <c:pt idx="3">
                  <c:v>Support Vector Machine</c:v>
                </c:pt>
              </c:strCache>
            </c:strRef>
          </c:cat>
          <c:val>
            <c:numRef>
              <c:f>Sheet1!$B$2:$B$5</c:f>
              <c:numCache>
                <c:formatCode>General</c:formatCode>
                <c:ptCount val="4"/>
                <c:pt idx="0">
                  <c:v>87.5</c:v>
                </c:pt>
                <c:pt idx="1">
                  <c:v>84.82</c:v>
                </c:pt>
                <c:pt idx="2">
                  <c:v>84.64</c:v>
                </c:pt>
                <c:pt idx="3">
                  <c:v>84.82</c:v>
                </c:pt>
              </c:numCache>
            </c:numRef>
          </c:val>
          <c:extLst>
            <c:ext xmlns:c16="http://schemas.microsoft.com/office/drawing/2014/chart" uri="{C3380CC4-5D6E-409C-BE32-E72D297353CC}">
              <c16:uniqueId val="{00000000-699E-400F-8F52-A8B93B60B3A4}"/>
            </c:ext>
          </c:extLst>
        </c:ser>
        <c:dLbls>
          <c:showLegendKey val="0"/>
          <c:showVal val="0"/>
          <c:showCatName val="0"/>
          <c:showSerName val="0"/>
          <c:showPercent val="0"/>
          <c:showBubbleSize val="0"/>
        </c:dLbls>
        <c:gapWidth val="182"/>
        <c:axId val="1594322928"/>
        <c:axId val="1633366432"/>
      </c:barChart>
      <c:catAx>
        <c:axId val="1594322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3366432"/>
        <c:crosses val="autoZero"/>
        <c:auto val="1"/>
        <c:lblAlgn val="ctr"/>
        <c:lblOffset val="100"/>
        <c:noMultiLvlLbl val="0"/>
      </c:catAx>
      <c:valAx>
        <c:axId val="1633366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94322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3A42ED-1A9D-4826-9B2D-46AD4D919B9A}" type="doc">
      <dgm:prSet loTypeId="urn:microsoft.com/office/officeart/2005/8/layout/process1" loCatId="process" qsTypeId="urn:microsoft.com/office/officeart/2005/8/quickstyle/simple1" qsCatId="simple" csTypeId="urn:microsoft.com/office/officeart/2005/8/colors/accent1_2" csCatId="accent1" phldr="1"/>
      <dgm:spPr/>
    </dgm:pt>
    <dgm:pt modelId="{50DCF98C-85C1-4E02-83B7-A6F12EDADAE9}">
      <dgm:prSet phldrT="[Text]"/>
      <dgm:spPr/>
      <dgm:t>
        <a:bodyPr/>
        <a:lstStyle/>
        <a:p>
          <a:r>
            <a:rPr lang="en-US" dirty="0"/>
            <a:t>Send GET Requests to specific child endpoints (/rockets, /launchpads, etc.)</a:t>
          </a:r>
        </a:p>
      </dgm:t>
    </dgm:pt>
    <dgm:pt modelId="{79E5839E-2353-4FB3-BA69-1C2F98002671}" type="parTrans" cxnId="{A6666E6B-839E-4C0C-8FEE-89470A5DB9B9}">
      <dgm:prSet/>
      <dgm:spPr/>
      <dgm:t>
        <a:bodyPr/>
        <a:lstStyle/>
        <a:p>
          <a:endParaRPr lang="en-US"/>
        </a:p>
      </dgm:t>
    </dgm:pt>
    <dgm:pt modelId="{406D4A38-4CAE-420C-A805-2B76964F855E}" type="sibTrans" cxnId="{A6666E6B-839E-4C0C-8FEE-89470A5DB9B9}">
      <dgm:prSet/>
      <dgm:spPr/>
      <dgm:t>
        <a:bodyPr/>
        <a:lstStyle/>
        <a:p>
          <a:endParaRPr lang="en-US"/>
        </a:p>
      </dgm:t>
    </dgm:pt>
    <dgm:pt modelId="{B5DBB9F2-8759-4DAE-ACE9-75F17EC63844}">
      <dgm:prSet phldrT="[Text]"/>
      <dgm:spPr/>
      <dgm:t>
        <a:bodyPr/>
        <a:lstStyle/>
        <a:p>
          <a:r>
            <a:rPr lang="en-US" dirty="0"/>
            <a:t>Retrieve response in JSON format</a:t>
          </a:r>
        </a:p>
      </dgm:t>
    </dgm:pt>
    <dgm:pt modelId="{4A827490-7A14-454A-839C-3900CCE5348A}" type="parTrans" cxnId="{E0064080-9401-4427-905E-1E67B044F0C6}">
      <dgm:prSet/>
      <dgm:spPr/>
      <dgm:t>
        <a:bodyPr/>
        <a:lstStyle/>
        <a:p>
          <a:endParaRPr lang="en-US"/>
        </a:p>
      </dgm:t>
    </dgm:pt>
    <dgm:pt modelId="{20E57690-2871-40F5-84ED-424E9D1AC28F}" type="sibTrans" cxnId="{E0064080-9401-4427-905E-1E67B044F0C6}">
      <dgm:prSet/>
      <dgm:spPr/>
      <dgm:t>
        <a:bodyPr/>
        <a:lstStyle/>
        <a:p>
          <a:endParaRPr lang="en-US"/>
        </a:p>
      </dgm:t>
    </dgm:pt>
    <dgm:pt modelId="{519366E4-9DEA-4133-9769-56023A83BA84}">
      <dgm:prSet phldrT="[Text]"/>
      <dgm:spPr/>
      <dgm:t>
        <a:bodyPr/>
        <a:lstStyle/>
        <a:p>
          <a:r>
            <a:rPr lang="en-US" dirty="0"/>
            <a:t>Convert JSON to Pandas </a:t>
          </a:r>
          <a:r>
            <a:rPr lang="en-US" dirty="0" err="1"/>
            <a:t>dataframe</a:t>
          </a:r>
          <a:r>
            <a:rPr lang="en-US" dirty="0"/>
            <a:t> for cleaning + wrangling</a:t>
          </a:r>
        </a:p>
      </dgm:t>
    </dgm:pt>
    <dgm:pt modelId="{A3BBE909-FEFF-4843-918D-A600D5AE9C6C}" type="parTrans" cxnId="{90C0C73B-9B9F-4D0F-9871-CBB2962940AF}">
      <dgm:prSet/>
      <dgm:spPr/>
      <dgm:t>
        <a:bodyPr/>
        <a:lstStyle/>
        <a:p>
          <a:endParaRPr lang="en-US"/>
        </a:p>
      </dgm:t>
    </dgm:pt>
    <dgm:pt modelId="{96C844BD-7640-4CF6-941C-5796FBAFB4B8}" type="sibTrans" cxnId="{90C0C73B-9B9F-4D0F-9871-CBB2962940AF}">
      <dgm:prSet/>
      <dgm:spPr/>
      <dgm:t>
        <a:bodyPr/>
        <a:lstStyle/>
        <a:p>
          <a:endParaRPr lang="en-US"/>
        </a:p>
      </dgm:t>
    </dgm:pt>
    <dgm:pt modelId="{583008B5-DF8B-48CE-A084-DA46095115E5}" type="pres">
      <dgm:prSet presAssocID="{D03A42ED-1A9D-4826-9B2D-46AD4D919B9A}" presName="Name0" presStyleCnt="0">
        <dgm:presLayoutVars>
          <dgm:dir/>
          <dgm:resizeHandles val="exact"/>
        </dgm:presLayoutVars>
      </dgm:prSet>
      <dgm:spPr/>
    </dgm:pt>
    <dgm:pt modelId="{482E7888-9B1E-4E9F-9D49-1D25371CD1E7}" type="pres">
      <dgm:prSet presAssocID="{50DCF98C-85C1-4E02-83B7-A6F12EDADAE9}" presName="node" presStyleLbl="node1" presStyleIdx="0" presStyleCnt="3" custLinFactX="177642" custLinFactY="-11234" custLinFactNeighborX="200000" custLinFactNeighborY="-100000">
        <dgm:presLayoutVars>
          <dgm:bulletEnabled val="1"/>
        </dgm:presLayoutVars>
      </dgm:prSet>
      <dgm:spPr/>
    </dgm:pt>
    <dgm:pt modelId="{32875E01-3569-4416-AB86-C40CFBE44D83}" type="pres">
      <dgm:prSet presAssocID="{406D4A38-4CAE-420C-A805-2B76964F855E}" presName="sibTrans" presStyleLbl="sibTrans2D1" presStyleIdx="0" presStyleCnt="2"/>
      <dgm:spPr/>
    </dgm:pt>
    <dgm:pt modelId="{724758E5-91A7-4CE7-A431-6367F1CAC4FD}" type="pres">
      <dgm:prSet presAssocID="{406D4A38-4CAE-420C-A805-2B76964F855E}" presName="connectorText" presStyleLbl="sibTrans2D1" presStyleIdx="0" presStyleCnt="2"/>
      <dgm:spPr/>
    </dgm:pt>
    <dgm:pt modelId="{0F233893-A760-47E1-B0E2-FC99C14013F3}" type="pres">
      <dgm:prSet presAssocID="{B5DBB9F2-8759-4DAE-ACE9-75F17EC63844}" presName="node" presStyleLbl="node1" presStyleIdx="1" presStyleCnt="3" custLinFactX="77086" custLinFactNeighborX="100000" custLinFactNeighborY="26882">
        <dgm:presLayoutVars>
          <dgm:bulletEnabled val="1"/>
        </dgm:presLayoutVars>
      </dgm:prSet>
      <dgm:spPr/>
    </dgm:pt>
    <dgm:pt modelId="{DB113E02-A409-4A0F-AF19-98140EA1CBAB}" type="pres">
      <dgm:prSet presAssocID="{20E57690-2871-40F5-84ED-424E9D1AC28F}" presName="sibTrans" presStyleLbl="sibTrans2D1" presStyleIdx="1" presStyleCnt="2"/>
      <dgm:spPr/>
    </dgm:pt>
    <dgm:pt modelId="{EFFC5EAB-06BF-4497-8A69-8B1312CA8A24}" type="pres">
      <dgm:prSet presAssocID="{20E57690-2871-40F5-84ED-424E9D1AC28F}" presName="connectorText" presStyleLbl="sibTrans2D1" presStyleIdx="1" presStyleCnt="2"/>
      <dgm:spPr/>
    </dgm:pt>
    <dgm:pt modelId="{0EBB3478-FDC4-4F15-BC4F-C5CB48440AF5}" type="pres">
      <dgm:prSet presAssocID="{519366E4-9DEA-4133-9769-56023A83BA84}" presName="node" presStyleLbl="node1" presStyleIdx="2" presStyleCnt="3" custLinFactY="75613" custLinFactNeighborX="-57562" custLinFactNeighborY="100000">
        <dgm:presLayoutVars>
          <dgm:bulletEnabled val="1"/>
        </dgm:presLayoutVars>
      </dgm:prSet>
      <dgm:spPr/>
    </dgm:pt>
  </dgm:ptLst>
  <dgm:cxnLst>
    <dgm:cxn modelId="{90C0C73B-9B9F-4D0F-9871-CBB2962940AF}" srcId="{D03A42ED-1A9D-4826-9B2D-46AD4D919B9A}" destId="{519366E4-9DEA-4133-9769-56023A83BA84}" srcOrd="2" destOrd="0" parTransId="{A3BBE909-FEFF-4843-918D-A600D5AE9C6C}" sibTransId="{96C844BD-7640-4CF6-941C-5796FBAFB4B8}"/>
    <dgm:cxn modelId="{A6666E6B-839E-4C0C-8FEE-89470A5DB9B9}" srcId="{D03A42ED-1A9D-4826-9B2D-46AD4D919B9A}" destId="{50DCF98C-85C1-4E02-83B7-A6F12EDADAE9}" srcOrd="0" destOrd="0" parTransId="{79E5839E-2353-4FB3-BA69-1C2F98002671}" sibTransId="{406D4A38-4CAE-420C-A805-2B76964F855E}"/>
    <dgm:cxn modelId="{A499556D-ABEA-413A-A704-2B39536AA672}" type="presOf" srcId="{406D4A38-4CAE-420C-A805-2B76964F855E}" destId="{724758E5-91A7-4CE7-A431-6367F1CAC4FD}" srcOrd="1" destOrd="0" presId="urn:microsoft.com/office/officeart/2005/8/layout/process1"/>
    <dgm:cxn modelId="{30DBD453-E4C7-4A22-AAD1-BF80DD9EFBBC}" type="presOf" srcId="{20E57690-2871-40F5-84ED-424E9D1AC28F}" destId="{DB113E02-A409-4A0F-AF19-98140EA1CBAB}" srcOrd="0" destOrd="0" presId="urn:microsoft.com/office/officeart/2005/8/layout/process1"/>
    <dgm:cxn modelId="{E0064080-9401-4427-905E-1E67B044F0C6}" srcId="{D03A42ED-1A9D-4826-9B2D-46AD4D919B9A}" destId="{B5DBB9F2-8759-4DAE-ACE9-75F17EC63844}" srcOrd="1" destOrd="0" parTransId="{4A827490-7A14-454A-839C-3900CCE5348A}" sibTransId="{20E57690-2871-40F5-84ED-424E9D1AC28F}"/>
    <dgm:cxn modelId="{3E950182-E1C6-48AA-AE04-61B3B7374575}" type="presOf" srcId="{519366E4-9DEA-4133-9769-56023A83BA84}" destId="{0EBB3478-FDC4-4F15-BC4F-C5CB48440AF5}" srcOrd="0" destOrd="0" presId="urn:microsoft.com/office/officeart/2005/8/layout/process1"/>
    <dgm:cxn modelId="{5510C787-C369-4B52-8CFB-79003225DECE}" type="presOf" srcId="{50DCF98C-85C1-4E02-83B7-A6F12EDADAE9}" destId="{482E7888-9B1E-4E9F-9D49-1D25371CD1E7}" srcOrd="0" destOrd="0" presId="urn:microsoft.com/office/officeart/2005/8/layout/process1"/>
    <dgm:cxn modelId="{60A47288-DB2C-4E13-B941-B28CF238360B}" type="presOf" srcId="{B5DBB9F2-8759-4DAE-ACE9-75F17EC63844}" destId="{0F233893-A760-47E1-B0E2-FC99C14013F3}" srcOrd="0" destOrd="0" presId="urn:microsoft.com/office/officeart/2005/8/layout/process1"/>
    <dgm:cxn modelId="{80DF6B96-E349-4430-8AE8-C478FBAC07D9}" type="presOf" srcId="{20E57690-2871-40F5-84ED-424E9D1AC28F}" destId="{EFFC5EAB-06BF-4497-8A69-8B1312CA8A24}" srcOrd="1" destOrd="0" presId="urn:microsoft.com/office/officeart/2005/8/layout/process1"/>
    <dgm:cxn modelId="{92C5C4C7-74CA-4087-BB15-44EB37D3DEA5}" type="presOf" srcId="{D03A42ED-1A9D-4826-9B2D-46AD4D919B9A}" destId="{583008B5-DF8B-48CE-A084-DA46095115E5}" srcOrd="0" destOrd="0" presId="urn:microsoft.com/office/officeart/2005/8/layout/process1"/>
    <dgm:cxn modelId="{8F15F0FC-3BCE-4724-84A3-083037478E81}" type="presOf" srcId="{406D4A38-4CAE-420C-A805-2B76964F855E}" destId="{32875E01-3569-4416-AB86-C40CFBE44D83}" srcOrd="0" destOrd="0" presId="urn:microsoft.com/office/officeart/2005/8/layout/process1"/>
    <dgm:cxn modelId="{A66A35F0-5BAF-4ADF-930A-E2DB4F5412E3}" type="presParOf" srcId="{583008B5-DF8B-48CE-A084-DA46095115E5}" destId="{482E7888-9B1E-4E9F-9D49-1D25371CD1E7}" srcOrd="0" destOrd="0" presId="urn:microsoft.com/office/officeart/2005/8/layout/process1"/>
    <dgm:cxn modelId="{7A79ABCC-AEB7-4B29-8A33-B2EB9AB44E2F}" type="presParOf" srcId="{583008B5-DF8B-48CE-A084-DA46095115E5}" destId="{32875E01-3569-4416-AB86-C40CFBE44D83}" srcOrd="1" destOrd="0" presId="urn:microsoft.com/office/officeart/2005/8/layout/process1"/>
    <dgm:cxn modelId="{E2989E82-949B-41D4-834C-FAE5128AD7E1}" type="presParOf" srcId="{32875E01-3569-4416-AB86-C40CFBE44D83}" destId="{724758E5-91A7-4CE7-A431-6367F1CAC4FD}" srcOrd="0" destOrd="0" presId="urn:microsoft.com/office/officeart/2005/8/layout/process1"/>
    <dgm:cxn modelId="{688D7252-00D5-423B-9661-EABDED2163A1}" type="presParOf" srcId="{583008B5-DF8B-48CE-A084-DA46095115E5}" destId="{0F233893-A760-47E1-B0E2-FC99C14013F3}" srcOrd="2" destOrd="0" presId="urn:microsoft.com/office/officeart/2005/8/layout/process1"/>
    <dgm:cxn modelId="{6CEC13E1-8BC7-499F-8114-5CE7AE3FF26A}" type="presParOf" srcId="{583008B5-DF8B-48CE-A084-DA46095115E5}" destId="{DB113E02-A409-4A0F-AF19-98140EA1CBAB}" srcOrd="3" destOrd="0" presId="urn:microsoft.com/office/officeart/2005/8/layout/process1"/>
    <dgm:cxn modelId="{5200197D-E0A0-489D-AD00-A2C0861B20BF}" type="presParOf" srcId="{DB113E02-A409-4A0F-AF19-98140EA1CBAB}" destId="{EFFC5EAB-06BF-4497-8A69-8B1312CA8A24}" srcOrd="0" destOrd="0" presId="urn:microsoft.com/office/officeart/2005/8/layout/process1"/>
    <dgm:cxn modelId="{DAE5886B-940B-4E65-9A92-7BFEC4E59EB3}" type="presParOf" srcId="{583008B5-DF8B-48CE-A084-DA46095115E5}" destId="{0EBB3478-FDC4-4F15-BC4F-C5CB48440AF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E7888-9B1E-4E9F-9D49-1D25371CD1E7}">
      <dsp:nvSpPr>
        <dsp:cNvPr id="0" name=""/>
        <dsp:cNvSpPr/>
      </dsp:nvSpPr>
      <dsp:spPr>
        <a:xfrm>
          <a:off x="5508283" y="643744"/>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GET Requests to specific child endpoints (/rockets, /launchpads, etc.)</a:t>
          </a:r>
        </a:p>
      </dsp:txBody>
      <dsp:txXfrm>
        <a:off x="5545805" y="681266"/>
        <a:ext cx="2060143" cy="1206068"/>
      </dsp:txXfrm>
    </dsp:sp>
    <dsp:sp modelId="{32875E01-3569-4416-AB86-C40CFBE44D83}">
      <dsp:nvSpPr>
        <dsp:cNvPr id="0" name=""/>
        <dsp:cNvSpPr/>
      </dsp:nvSpPr>
      <dsp:spPr>
        <a:xfrm rot="5423065">
          <a:off x="6440487" y="1911572"/>
          <a:ext cx="25880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479569" y="1978656"/>
        <a:ext cx="181166" cy="317716"/>
      </dsp:txXfrm>
    </dsp:sp>
    <dsp:sp modelId="{0F233893-A760-47E1-B0E2-FC99C14013F3}">
      <dsp:nvSpPr>
        <dsp:cNvPr id="0" name=""/>
        <dsp:cNvSpPr/>
      </dsp:nvSpPr>
      <dsp:spPr>
        <a:xfrm>
          <a:off x="5496411" y="2413165"/>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Retrieve response in JSON format</a:t>
          </a:r>
        </a:p>
      </dsp:txBody>
      <dsp:txXfrm>
        <a:off x="5533933" y="2450687"/>
        <a:ext cx="2060143" cy="1206068"/>
      </dsp:txXfrm>
    </dsp:sp>
    <dsp:sp modelId="{DB113E02-A409-4A0F-AF19-98140EA1CBAB}">
      <dsp:nvSpPr>
        <dsp:cNvPr id="0" name=""/>
        <dsp:cNvSpPr/>
      </dsp:nvSpPr>
      <dsp:spPr>
        <a:xfrm rot="5404716">
          <a:off x="6445345" y="3657802"/>
          <a:ext cx="234936"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480634" y="3728467"/>
        <a:ext cx="164455" cy="317716"/>
      </dsp:txXfrm>
    </dsp:sp>
    <dsp:sp modelId="{0EBB3478-FDC4-4F15-BC4F-C5CB48440AF5}">
      <dsp:nvSpPr>
        <dsp:cNvPr id="0" name=""/>
        <dsp:cNvSpPr/>
      </dsp:nvSpPr>
      <dsp:spPr>
        <a:xfrm>
          <a:off x="5494046" y="4137554"/>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Convert JSON to Pandas </a:t>
          </a:r>
          <a:r>
            <a:rPr lang="en-US" sz="1800" kern="1200" dirty="0" err="1"/>
            <a:t>dataframe</a:t>
          </a:r>
          <a:r>
            <a:rPr lang="en-US" sz="1800" kern="1200" dirty="0"/>
            <a:t> for cleaning + wrangling</a:t>
          </a:r>
        </a:p>
      </dsp:txBody>
      <dsp:txXfrm>
        <a:off x="5531568" y="4175076"/>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chishmagoli/SpaceXLaunchPrediction/blob/8e59a4ef4931d002613ff9d4699ada5d5be7c1d0/Exploratory%20Data%20Analysis%20(Matplotlib%2C%20SQL%2C%20Pandas)/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archishmagoli/SpaceXLaunchPrediction/blob/8e59a4ef4931d002613ff9d4699ada5d5be7c1d0/Exploratory%20Data%20Analysis%20(Matplotlib%2C%20SQL%2C%20Pandas)/Exploratory%20Data%20Analysis%20with%20Pandas%20%2B%20Matplotlib.ipynb"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chishmagoli/SpaceXLaunchPrediction/blob/8e59a4ef4931d002613ff9d4699ada5d5be7c1d0/Exploratory%20Data%20Analysis%20(Matplotlib%2C%20SQL%2C%20Pandas)/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chishmagoli/SpaceXLaunchPrediction/blob/8e59a4ef4931d002613ff9d4699ada5d5be7c1d0/Exploratory%20Data%20Analysis%20(Matplotlib%2C%20SQL%2C%20Pandas)/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chishmagoli/SpaceXLaunchPrediction/blob/8e59a4ef4931d002613ff9d4699ada5d5be7c1d0/Dashboard/SpaceX%20Dashboard%20Visualizations.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chishmagoli/SpaceXLaunchPrediction/blob/main/Machine%20Learning%20Predic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rchishmagoli/SpaceXLaunchPrediction/blob/main/Machine%20Learning%20Predic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rchishmagoli/SpaceXLaunchPrediction/blob/8e59a4ef4931d002613ff9d4699ada5d5be7c1d0/Exploratory%20Data%20Analysis%20(Matplotlib%2C%20SQL%2C%20Pandas)/SpaceX%20-%20Data%20Collection%20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chishmagoli/SpaceXLaunchPrediction/blob/8e59a4ef4931d002613ff9d4699ada5d5be7c1d0/Exploratory%20Data%20Analysis%20(Matplotlib%2C%20SQL%2C%20Pandas)/SpaceX%20-%20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Archie Goli</a:t>
            </a:r>
          </a:p>
          <a:p>
            <a:r>
              <a:rPr lang="en-US" dirty="0">
                <a:solidFill>
                  <a:schemeClr val="bg2"/>
                </a:solidFill>
                <a:latin typeface="Abadi" panose="020B0604020104020204" pitchFamily="34" charset="0"/>
                <a:ea typeface="SF Pro" pitchFamily="2" charset="0"/>
                <a:cs typeface="SF Pro" pitchFamily="2" charset="0"/>
              </a:rPr>
              <a:t>9/3/2023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31126" cy="4351338"/>
          </a:xfrm>
          <a:prstGeom prst="rect">
            <a:avLst/>
          </a:prstGeom>
        </p:spPr>
        <p:txBody>
          <a:bodyPr/>
          <a:lstStyle/>
          <a:p>
            <a:r>
              <a:rPr lang="en-US" sz="2200" dirty="0">
                <a:solidFill>
                  <a:schemeClr val="accent3">
                    <a:lumMod val="25000"/>
                  </a:schemeClr>
                </a:solidFill>
                <a:latin typeface="Abadi" panose="020B0604020104020204" pitchFamily="34" charset="0"/>
              </a:rPr>
              <a:t>Calculated the number of launches at each launch site, separated by the types of orbits (LEO, VLEO, GTO, SSO, etc.)</a:t>
            </a:r>
          </a:p>
          <a:p>
            <a:pPr lvl="1"/>
            <a:r>
              <a:rPr lang="en-US" sz="2200" b="1" dirty="0">
                <a:solidFill>
                  <a:schemeClr val="accent3">
                    <a:lumMod val="25000"/>
                  </a:schemeClr>
                </a:solidFill>
                <a:latin typeface="Abadi" panose="020B0604020104020204" pitchFamily="34" charset="0"/>
              </a:rPr>
              <a:t>GTO (Geosynchronous Orbit) </a:t>
            </a:r>
            <a:r>
              <a:rPr lang="en-US" sz="2200" dirty="0">
                <a:solidFill>
                  <a:schemeClr val="accent3">
                    <a:lumMod val="25000"/>
                  </a:schemeClr>
                </a:solidFill>
                <a:latin typeface="Abadi" panose="020B0604020104020204" pitchFamily="34" charset="0"/>
              </a:rPr>
              <a:t>was the most common type of orbit for rocket launches, followed by </a:t>
            </a:r>
            <a:r>
              <a:rPr lang="en-US" b="1" dirty="0"/>
              <a:t>ISS (International Space Station)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VLEO (Very Low Earth Orbit)</a:t>
            </a:r>
          </a:p>
          <a:p>
            <a:r>
              <a:rPr lang="en-US" sz="2200" dirty="0">
                <a:solidFill>
                  <a:schemeClr val="accent3">
                    <a:lumMod val="25000"/>
                  </a:schemeClr>
                </a:solidFill>
                <a:latin typeface="Abadi" panose="020B0604020104020204" pitchFamily="34" charset="0"/>
              </a:rPr>
              <a:t>Approximately </a:t>
            </a:r>
            <a:r>
              <a:rPr lang="en-US" sz="2200" b="1" dirty="0">
                <a:solidFill>
                  <a:schemeClr val="accent3">
                    <a:lumMod val="25000"/>
                  </a:schemeClr>
                </a:solidFill>
                <a:latin typeface="Abadi" panose="020B0604020104020204" pitchFamily="34" charset="0"/>
              </a:rPr>
              <a:t>67%</a:t>
            </a:r>
            <a:r>
              <a:rPr lang="en-US" sz="2200" dirty="0">
                <a:solidFill>
                  <a:schemeClr val="accent3">
                    <a:lumMod val="25000"/>
                  </a:schemeClr>
                </a:solidFill>
                <a:latin typeface="Abadi" panose="020B0604020104020204" pitchFamily="34" charset="0"/>
              </a:rPr>
              <a:t> of launches from 2010 to 2020 had successful first-stage landings, and </a:t>
            </a:r>
            <a:r>
              <a:rPr lang="en-US" sz="2200" b="1" dirty="0">
                <a:solidFill>
                  <a:schemeClr val="accent3">
                    <a:lumMod val="25000"/>
                  </a:schemeClr>
                </a:solidFill>
                <a:latin typeface="Abadi" panose="020B0604020104020204" pitchFamily="34" charset="0"/>
              </a:rPr>
              <a:t>62%</a:t>
            </a:r>
            <a:r>
              <a:rPr lang="en-US" sz="2200" dirty="0">
                <a:solidFill>
                  <a:schemeClr val="accent3">
                    <a:lumMod val="25000"/>
                  </a:schemeClr>
                </a:solidFill>
                <a:latin typeface="Abadi" panose="020B0604020104020204" pitchFamily="34" charset="0"/>
              </a:rPr>
              <a:t> of successful landings were on drone ships</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with data wrangling results is stored on GitHub and can be accessed through </a:t>
            </a:r>
            <a:r>
              <a:rPr lang="en-US" sz="2200" dirty="0">
                <a:solidFill>
                  <a:schemeClr val="accent3">
                    <a:lumMod val="25000"/>
                  </a:schemeClr>
                </a:solidFill>
                <a:latin typeface="Abadi" panose="020B0604020104020204" pitchFamily="34" charset="0"/>
                <a:hlinkClick r:id="rId3"/>
              </a:rPr>
              <a:t>this link</a:t>
            </a:r>
            <a:r>
              <a:rPr lang="en-US" sz="2200" dirty="0">
                <a:solidFill>
                  <a:schemeClr val="accent3">
                    <a:lumMod val="25000"/>
                  </a:schemeClr>
                </a:solidFill>
                <a:latin typeface="Abadi" panose="020B0604020104020204" pitchFamily="34" charset="0"/>
              </a:rPr>
              <a:t>.</a:t>
            </a:r>
            <a:endParaRPr lang="en-US" sz="2200" dirty="0"/>
          </a:p>
          <a:p>
            <a:endParaRPr lang="en-US" sz="2200" dirty="0"/>
          </a:p>
          <a:p>
            <a:endParaRPr lang="en-US" sz="2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83889" y="702730"/>
            <a:ext cx="5167185" cy="1680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948CB"/>
                </a:solidFill>
                <a:latin typeface="Abadi" panose="020B0604020104020204" pitchFamily="34" charset="0"/>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30732" y="673088"/>
            <a:ext cx="7897091" cy="2036470"/>
          </a:xfrm>
          <a:prstGeom prst="rect">
            <a:avLst/>
          </a:prstGeom>
        </p:spPr>
        <p:txBody>
          <a:bodyPr vert="horz" lIns="91440" tIns="45720" rIns="91440" bIns="45720" rtlCol="0" anchor="ctr">
            <a:noAutofit/>
          </a:bodyPr>
          <a:lstStyle/>
          <a:p>
            <a:pPr>
              <a:spcBef>
                <a:spcPts val="1400"/>
              </a:spcBef>
            </a:pPr>
            <a:r>
              <a:rPr lang="en-US" sz="1700" dirty="0">
                <a:latin typeface="Abadi" panose="020B0604020104020204" pitchFamily="34" charset="0"/>
              </a:rPr>
              <a:t>Exploratory Data Analysis was used to visualize what factors were most important in determining the success of a first-stage landing.</a:t>
            </a:r>
          </a:p>
          <a:p>
            <a:pPr lvl="1">
              <a:spcBef>
                <a:spcPts val="1400"/>
              </a:spcBef>
            </a:pPr>
            <a:r>
              <a:rPr lang="en-US" sz="1700" dirty="0">
                <a:latin typeface="Abadi" panose="020B0604020104020204" pitchFamily="34" charset="0"/>
              </a:rPr>
              <a:t>We generated visualizations that demonstrated the success rate of each landing by type of orbit, as well as the historical success rate of landings from 2013 to 2020 (seen below).</a:t>
            </a:r>
          </a:p>
          <a:p>
            <a:r>
              <a:rPr lang="en-US" sz="1800" dirty="0">
                <a:solidFill>
                  <a:schemeClr val="accent3">
                    <a:lumMod val="25000"/>
                  </a:schemeClr>
                </a:solidFill>
                <a:latin typeface="Abadi" panose="020B0604020104020204" pitchFamily="34" charset="0"/>
              </a:rPr>
              <a:t>The notebook with data exploration results is stored on GitHub and can be accessed through </a:t>
            </a:r>
            <a:r>
              <a:rPr lang="en-US" sz="1800" dirty="0">
                <a:solidFill>
                  <a:schemeClr val="accent3">
                    <a:lumMod val="25000"/>
                  </a:schemeClr>
                </a:solidFill>
                <a:latin typeface="Abadi" panose="020B0604020104020204" pitchFamily="34" charset="0"/>
                <a:hlinkClick r:id="rId2"/>
              </a:rPr>
              <a:t>this link</a:t>
            </a:r>
            <a:r>
              <a:rPr lang="en-US" sz="1800" dirty="0">
                <a:solidFill>
                  <a:schemeClr val="accent3">
                    <a:lumMod val="25000"/>
                  </a:schemeClr>
                </a:solidFill>
                <a:latin typeface="Abadi" panose="020B0604020104020204" pitchFamily="34" charset="0"/>
              </a:rPr>
              <a:t>.</a:t>
            </a:r>
            <a:endParaRPr lang="en-US" sz="1800" dirty="0"/>
          </a:p>
          <a:p>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93A112D-82E9-9A69-E8EA-E24018B5B648}"/>
              </a:ext>
            </a:extLst>
          </p:cNvPr>
          <p:cNvPicPr>
            <a:picLocks noChangeAspect="1"/>
          </p:cNvPicPr>
          <p:nvPr/>
        </p:nvPicPr>
        <p:blipFill>
          <a:blip r:embed="rId3"/>
          <a:stretch>
            <a:fillRect/>
          </a:stretch>
        </p:blipFill>
        <p:spPr>
          <a:xfrm>
            <a:off x="961902" y="2897926"/>
            <a:ext cx="4611160" cy="3412259"/>
          </a:xfrm>
          <a:prstGeom prst="rect">
            <a:avLst/>
          </a:prstGeom>
        </p:spPr>
      </p:pic>
      <p:pic>
        <p:nvPicPr>
          <p:cNvPr id="8" name="Picture 7">
            <a:extLst>
              <a:ext uri="{FF2B5EF4-FFF2-40B4-BE49-F238E27FC236}">
                <a16:creationId xmlns:a16="http://schemas.microsoft.com/office/drawing/2014/main" id="{A65BAC96-C4CE-DEF1-5A6A-8681F5F63C6F}"/>
              </a:ext>
            </a:extLst>
          </p:cNvPr>
          <p:cNvPicPr>
            <a:picLocks noChangeAspect="1"/>
          </p:cNvPicPr>
          <p:nvPr/>
        </p:nvPicPr>
        <p:blipFill>
          <a:blip r:embed="rId4"/>
          <a:stretch>
            <a:fillRect/>
          </a:stretch>
        </p:blipFill>
        <p:spPr>
          <a:xfrm>
            <a:off x="6253769" y="2880995"/>
            <a:ext cx="4713662" cy="342919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1036979" cy="4351338"/>
          </a:xfrm>
          <a:prstGeom prst="rect">
            <a:avLst/>
          </a:prstGeom>
        </p:spPr>
        <p:txBody>
          <a:bodyPr lIns="91440" tIns="45720" rIns="91440" bIns="45720" anchor="t"/>
          <a:lstStyle/>
          <a:p>
            <a:r>
              <a:rPr lang="en-US" sz="2400" dirty="0">
                <a:solidFill>
                  <a:schemeClr val="accent3">
                    <a:lumMod val="25000"/>
                  </a:schemeClr>
                </a:solidFill>
                <a:latin typeface="Abadi" panose="020B0604020104020204" pitchFamily="34" charset="0"/>
              </a:rPr>
              <a:t>Additional exploratory analysis was conducted through SQL for more powerful and meaningful results.</a:t>
            </a:r>
          </a:p>
          <a:p>
            <a:r>
              <a:rPr lang="en-US" sz="2400" dirty="0">
                <a:solidFill>
                  <a:schemeClr val="accent3">
                    <a:lumMod val="25000"/>
                  </a:schemeClr>
                </a:solidFill>
                <a:latin typeface="Abadi" panose="020B0604020104020204" pitchFamily="34" charset="0"/>
              </a:rPr>
              <a:t>Through this analysis, we determined that the overall mission success is not necessarily correlated to the success of the landing or even launch. </a:t>
            </a:r>
          </a:p>
          <a:p>
            <a:pPr lvl="1"/>
            <a:r>
              <a:rPr lang="en-US" sz="2000" dirty="0">
                <a:solidFill>
                  <a:schemeClr val="accent3">
                    <a:lumMod val="25000"/>
                  </a:schemeClr>
                </a:solidFill>
                <a:latin typeface="Abadi" panose="020B0604020104020204" pitchFamily="34" charset="0"/>
              </a:rPr>
              <a:t>Within the dataset (which contained 101 launches from 2010 – 2020), </a:t>
            </a:r>
            <a:r>
              <a:rPr lang="en-US" sz="2000" b="1" dirty="0">
                <a:solidFill>
                  <a:schemeClr val="accent3">
                    <a:lumMod val="25000"/>
                  </a:schemeClr>
                </a:solidFill>
                <a:latin typeface="Abadi" panose="020B0604020104020204" pitchFamily="34" charset="0"/>
              </a:rPr>
              <a:t>100 missions</a:t>
            </a:r>
            <a:r>
              <a:rPr lang="en-US" sz="2000" dirty="0">
                <a:solidFill>
                  <a:schemeClr val="accent3">
                    <a:lumMod val="25000"/>
                  </a:schemeClr>
                </a:solidFill>
                <a:latin typeface="Abadi" panose="020B0604020104020204" pitchFamily="34" charset="0"/>
              </a:rPr>
              <a:t> were successful, while only </a:t>
            </a:r>
            <a:r>
              <a:rPr lang="en-US" sz="2000" b="1" dirty="0">
                <a:solidFill>
                  <a:schemeClr val="accent3">
                    <a:lumMod val="25000"/>
                  </a:schemeClr>
                </a:solidFill>
                <a:latin typeface="Abadi" panose="020B0604020104020204" pitchFamily="34" charset="0"/>
              </a:rPr>
              <a:t>1</a:t>
            </a:r>
            <a:r>
              <a:rPr lang="en-US" sz="2000" dirty="0">
                <a:solidFill>
                  <a:schemeClr val="accent3">
                    <a:lumMod val="25000"/>
                  </a:schemeClr>
                </a:solidFill>
                <a:latin typeface="Abadi" panose="020B0604020104020204" pitchFamily="34" charset="0"/>
              </a:rPr>
              <a:t> was a mission failure.</a:t>
            </a:r>
          </a:p>
          <a:p>
            <a:r>
              <a:rPr lang="en-US" sz="2400" dirty="0">
                <a:solidFill>
                  <a:schemeClr val="accent3">
                    <a:lumMod val="25000"/>
                  </a:schemeClr>
                </a:solidFill>
                <a:latin typeface="Abadi" panose="020B0604020104020204" pitchFamily="34" charset="0"/>
              </a:rPr>
              <a:t>The average payload mass for each launch was found to be </a:t>
            </a:r>
            <a:r>
              <a:rPr lang="en-US" sz="2400" b="1" dirty="0">
                <a:solidFill>
                  <a:schemeClr val="accent3">
                    <a:lumMod val="25000"/>
                  </a:schemeClr>
                </a:solidFill>
                <a:latin typeface="Abadi" panose="020B0604020104020204" pitchFamily="34" charset="0"/>
              </a:rPr>
              <a:t>2,534.67</a:t>
            </a:r>
            <a:r>
              <a:rPr lang="en-US" sz="2400" dirty="0">
                <a:solidFill>
                  <a:schemeClr val="accent3">
                    <a:lumMod val="25000"/>
                  </a:schemeClr>
                </a:solidFill>
                <a:latin typeface="Abadi" panose="020B0604020104020204" pitchFamily="34" charset="0"/>
              </a:rPr>
              <a:t> kilograms, and the first successful landing outcome was achieved in 2015.</a:t>
            </a:r>
          </a:p>
          <a:p>
            <a:r>
              <a:rPr lang="en-US" sz="2400" dirty="0">
                <a:solidFill>
                  <a:schemeClr val="accent3">
                    <a:lumMod val="25000"/>
                  </a:schemeClr>
                </a:solidFill>
                <a:latin typeface="Abadi" panose="020B0604020104020204" pitchFamily="34" charset="0"/>
              </a:rPr>
              <a:t>The notebook with SQL data exploration results is stored on GitHub and can be accessed through </a:t>
            </a:r>
            <a:r>
              <a:rPr lang="en-US" sz="2400" dirty="0">
                <a:solidFill>
                  <a:schemeClr val="accent3">
                    <a:lumMod val="25000"/>
                  </a:schemeClr>
                </a:solidFill>
                <a:latin typeface="Abadi" panose="020B0604020104020204" pitchFamily="34" charset="0"/>
                <a:hlinkClick r:id="rId3"/>
              </a:rPr>
              <a:t>this link</a:t>
            </a:r>
            <a:r>
              <a:rPr lang="en-US" sz="2400" dirty="0">
                <a:solidFill>
                  <a:schemeClr val="accent3">
                    <a:lumMod val="25000"/>
                  </a:schemeClr>
                </a:solidFill>
                <a:latin typeface="Abadi" panose="020B0604020104020204" pitchFamily="34" charset="0"/>
              </a:rPr>
              <a:t>.</a:t>
            </a:r>
            <a:endParaRPr lang="en-US" sz="2400"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500" dirty="0">
                <a:solidFill>
                  <a:schemeClr val="accent3">
                    <a:lumMod val="25000"/>
                  </a:schemeClr>
                </a:solidFill>
                <a:latin typeface="Abadi" panose="020B0604020104020204" pitchFamily="34" charset="0"/>
              </a:rPr>
              <a:t>Folium was used to generate geographical representations of launch sites within the dataset.</a:t>
            </a:r>
          </a:p>
          <a:p>
            <a:pPr>
              <a:lnSpc>
                <a:spcPct val="100000"/>
              </a:lnSpc>
              <a:spcBef>
                <a:spcPts val="1400"/>
              </a:spcBef>
            </a:pPr>
            <a:r>
              <a:rPr lang="en-US" sz="2500" dirty="0">
                <a:solidFill>
                  <a:schemeClr val="accent3">
                    <a:lumMod val="25000"/>
                  </a:schemeClr>
                </a:solidFill>
                <a:latin typeface="Abadi" panose="020B0604020104020204" pitchFamily="34" charset="0"/>
              </a:rPr>
              <a:t>Each launch site was denoted with an </a:t>
            </a:r>
            <a:r>
              <a:rPr lang="en-US" sz="2500" b="1" dirty="0">
                <a:solidFill>
                  <a:schemeClr val="accent3">
                    <a:lumMod val="25000"/>
                  </a:schemeClr>
                </a:solidFill>
                <a:latin typeface="Abadi" panose="020B0604020104020204" pitchFamily="34" charset="0"/>
              </a:rPr>
              <a:t>orange dot</a:t>
            </a:r>
            <a:r>
              <a:rPr lang="en-US" sz="2500" dirty="0">
                <a:solidFill>
                  <a:schemeClr val="accent3">
                    <a:lumMod val="25000"/>
                  </a:schemeClr>
                </a:solidFill>
                <a:latin typeface="Abadi" panose="020B0604020104020204" pitchFamily="34" charset="0"/>
              </a:rPr>
              <a:t>, and the clustering of launch sites was usually in 3 locations: Florida, Texas, and California.</a:t>
            </a:r>
          </a:p>
          <a:p>
            <a:pPr lvl="1">
              <a:lnSpc>
                <a:spcPct val="100000"/>
              </a:lnSpc>
              <a:spcBef>
                <a:spcPts val="1400"/>
              </a:spcBef>
            </a:pPr>
            <a:r>
              <a:rPr lang="en-US" sz="2500" dirty="0">
                <a:solidFill>
                  <a:schemeClr val="accent3">
                    <a:lumMod val="25000"/>
                  </a:schemeClr>
                </a:solidFill>
                <a:latin typeface="Abadi" panose="020B0604020104020204" pitchFamily="34" charset="0"/>
              </a:rPr>
              <a:t>In addition, launch sites were close to the coast and away from densely populated areas.</a:t>
            </a:r>
          </a:p>
          <a:p>
            <a:r>
              <a:rPr lang="en-US" sz="2500" dirty="0">
                <a:solidFill>
                  <a:schemeClr val="accent3">
                    <a:lumMod val="25000"/>
                  </a:schemeClr>
                </a:solidFill>
                <a:latin typeface="Abadi" panose="020B0604020104020204" pitchFamily="34" charset="0"/>
              </a:rPr>
              <a:t>The notebook with Folium visualization results is stored on GitHub and can be accessed through </a:t>
            </a:r>
            <a:r>
              <a:rPr lang="en-US" sz="2500" dirty="0">
                <a:solidFill>
                  <a:schemeClr val="accent3">
                    <a:lumMod val="25000"/>
                  </a:schemeClr>
                </a:solidFill>
                <a:latin typeface="Abadi" panose="020B0604020104020204" pitchFamily="34" charset="0"/>
                <a:hlinkClick r:id="rId3"/>
              </a:rPr>
              <a:t>this link</a:t>
            </a:r>
            <a:r>
              <a:rPr lang="en-US" sz="2500" dirty="0">
                <a:solidFill>
                  <a:schemeClr val="accent3">
                    <a:lumMod val="25000"/>
                  </a:schemeClr>
                </a:solidFill>
                <a:latin typeface="Abadi" panose="020B0604020104020204" pitchFamily="34" charset="0"/>
              </a:rPr>
              <a:t>.</a:t>
            </a:r>
            <a:endParaRPr lang="en-US" sz="2500" dirty="0">
              <a:latin typeface="Abadi" panose="020B0604020104020204" pitchFamily="34" charset="0"/>
            </a:endParaRPr>
          </a:p>
          <a:p>
            <a:endParaRPr lang="en-US" sz="25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500" dirty="0">
                <a:solidFill>
                  <a:schemeClr val="accent3">
                    <a:lumMod val="25000"/>
                  </a:schemeClr>
                </a:solidFill>
                <a:latin typeface="Abadi" panose="020B0604020104020204" pitchFamily="34" charset="0"/>
              </a:rPr>
              <a:t>Through exploratory data analysis (EDA), the most prevalent stratifications of landing statuses were in relation to the launch site and the mass of the payload on the given rocket.</a:t>
            </a:r>
          </a:p>
          <a:p>
            <a:pPr>
              <a:lnSpc>
                <a:spcPct val="100000"/>
              </a:lnSpc>
              <a:spcBef>
                <a:spcPts val="1400"/>
              </a:spcBef>
            </a:pPr>
            <a:r>
              <a:rPr lang="en-US" sz="2500" dirty="0">
                <a:solidFill>
                  <a:schemeClr val="accent3">
                    <a:lumMod val="25000"/>
                  </a:schemeClr>
                </a:solidFill>
                <a:latin typeface="Abadi" panose="020B0604020104020204" pitchFamily="34" charset="0"/>
              </a:rPr>
              <a:t>The interactive </a:t>
            </a:r>
            <a:r>
              <a:rPr lang="en-US" sz="2500" dirty="0" err="1">
                <a:solidFill>
                  <a:schemeClr val="accent3">
                    <a:lumMod val="25000"/>
                  </a:schemeClr>
                </a:solidFill>
                <a:latin typeface="Abadi" panose="020B0604020104020204" pitchFamily="34" charset="0"/>
              </a:rPr>
              <a:t>Plotly</a:t>
            </a:r>
            <a:r>
              <a:rPr lang="en-US" sz="2500" dirty="0">
                <a:solidFill>
                  <a:schemeClr val="accent3">
                    <a:lumMod val="25000"/>
                  </a:schemeClr>
                </a:solidFill>
                <a:latin typeface="Abadi" panose="020B0604020104020204" pitchFamily="34" charset="0"/>
              </a:rPr>
              <a:t> Dash dashboard allowed us to </a:t>
            </a:r>
            <a:r>
              <a:rPr lang="en-US" sz="2500" b="1" dirty="0">
                <a:solidFill>
                  <a:schemeClr val="accent3">
                    <a:lumMod val="25000"/>
                  </a:schemeClr>
                </a:solidFill>
                <a:latin typeface="Abadi" panose="020B0604020104020204" pitchFamily="34" charset="0"/>
              </a:rPr>
              <a:t>filter</a:t>
            </a:r>
            <a:r>
              <a:rPr lang="en-US" sz="2500" dirty="0">
                <a:solidFill>
                  <a:schemeClr val="accent3">
                    <a:lumMod val="25000"/>
                  </a:schemeClr>
                </a:solidFill>
                <a:latin typeface="Abadi" panose="020B0604020104020204" pitchFamily="34" charset="0"/>
              </a:rPr>
              <a:t> based on these constraints and more easily demonstrate the success rates across launch sites and payload mass ranges.</a:t>
            </a:r>
          </a:p>
          <a:p>
            <a:r>
              <a:rPr lang="en-US" sz="2500" dirty="0">
                <a:solidFill>
                  <a:schemeClr val="accent3">
                    <a:lumMod val="25000"/>
                  </a:schemeClr>
                </a:solidFill>
                <a:latin typeface="Abadi" panose="020B0604020104020204" pitchFamily="34" charset="0"/>
              </a:rPr>
              <a:t>The dashboard code is publicly available on GitHub and can be accessed through </a:t>
            </a:r>
            <a:r>
              <a:rPr lang="en-US" sz="2500" dirty="0">
                <a:solidFill>
                  <a:schemeClr val="accent3">
                    <a:lumMod val="25000"/>
                  </a:schemeClr>
                </a:solidFill>
                <a:latin typeface="Abadi" panose="020B0604020104020204" pitchFamily="34" charset="0"/>
                <a:hlinkClick r:id="rId3"/>
              </a:rPr>
              <a:t>this link</a:t>
            </a:r>
            <a:r>
              <a:rPr lang="en-US" sz="2500" dirty="0">
                <a:solidFill>
                  <a:schemeClr val="accent3">
                    <a:lumMod val="25000"/>
                  </a:schemeClr>
                </a:solidFill>
                <a:latin typeface="Abadi" panose="020B0604020104020204" pitchFamily="34" charset="0"/>
              </a:rPr>
              <a:t>.</a:t>
            </a:r>
            <a:endParaRPr lang="en-US" sz="2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predictive analysis, we started with the most </a:t>
            </a:r>
            <a:r>
              <a:rPr lang="en-US" sz="2200" i="1" dirty="0">
                <a:solidFill>
                  <a:schemeClr val="accent3">
                    <a:lumMod val="25000"/>
                  </a:schemeClr>
                </a:solidFill>
                <a:latin typeface="Abadi" panose="020B0604020104020204" pitchFamily="34" charset="0"/>
              </a:rPr>
              <a:t>common</a:t>
            </a:r>
            <a:r>
              <a:rPr lang="en-US" sz="2200" dirty="0">
                <a:solidFill>
                  <a:schemeClr val="accent3">
                    <a:lumMod val="25000"/>
                  </a:schemeClr>
                </a:solidFill>
                <a:latin typeface="Abadi" panose="020B0604020104020204" pitchFamily="34" charset="0"/>
              </a:rPr>
              <a:t> machine learning models used for classification tasks:</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To evaluate the accuracy of the model after training, we utilized a separate </a:t>
            </a:r>
            <a:r>
              <a:rPr lang="en-US" sz="2200" b="1" dirty="0">
                <a:solidFill>
                  <a:schemeClr val="accent3">
                    <a:lumMod val="25000"/>
                  </a:schemeClr>
                </a:solidFill>
                <a:latin typeface="Abadi" panose="020B0604020104020204" pitchFamily="34" charset="0"/>
              </a:rPr>
              <a:t>validation/test set</a:t>
            </a:r>
            <a:r>
              <a:rPr lang="en-US" sz="2200" dirty="0">
                <a:solidFill>
                  <a:schemeClr val="accent3">
                    <a:lumMod val="25000"/>
                  </a:schemeClr>
                </a:solidFill>
                <a:latin typeface="Abadi" panose="020B0604020104020204" pitchFamily="34" charset="0"/>
              </a:rPr>
              <a:t> (with labels) and determined the best accuracy across epochs.</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with the generated machine-learning models and results is available on GitHub and can be accessed through </a:t>
            </a:r>
            <a:r>
              <a:rPr lang="en-US" sz="2200" dirty="0">
                <a:solidFill>
                  <a:schemeClr val="accent3">
                    <a:lumMod val="25000"/>
                  </a:schemeClr>
                </a:solidFill>
                <a:latin typeface="Abadi" panose="020B0604020104020204" pitchFamily="34" charset="0"/>
                <a:hlinkClick r:id="rId3"/>
              </a:rPr>
              <a:t>this link</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0948CB"/>
                </a:solidFill>
                <a:latin typeface="Abadi" panose="020B0604020104020204" pitchFamily="34" charset="0"/>
                <a:ea typeface="+mj-ea"/>
                <a:cs typeface="+mj-cs"/>
              </a:rPr>
              <a:t>Flight Number vs. Launch Site</a:t>
            </a:r>
          </a:p>
        </p:txBody>
      </p:sp>
      <p:pic>
        <p:nvPicPr>
          <p:cNvPr id="8" name="Picture 7">
            <a:extLst>
              <a:ext uri="{FF2B5EF4-FFF2-40B4-BE49-F238E27FC236}">
                <a16:creationId xmlns:a16="http://schemas.microsoft.com/office/drawing/2014/main" id="{B7D345B5-51BF-B764-801C-98FC323A3A30}"/>
              </a:ext>
            </a:extLst>
          </p:cNvPr>
          <p:cNvPicPr>
            <a:picLocks noChangeAspect="1"/>
          </p:cNvPicPr>
          <p:nvPr/>
        </p:nvPicPr>
        <p:blipFill>
          <a:blip r:embed="rId2"/>
          <a:stretch>
            <a:fillRect/>
          </a:stretch>
        </p:blipFill>
        <p:spPr>
          <a:xfrm>
            <a:off x="556592" y="1112659"/>
            <a:ext cx="11139778" cy="214440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lnSpcReduction="10000"/>
          </a:bodyPr>
          <a:lstStyle/>
          <a:p>
            <a:pPr>
              <a:spcBef>
                <a:spcPts val="1400"/>
              </a:spcBef>
            </a:pPr>
            <a:r>
              <a:rPr lang="en-US" sz="1700" dirty="0">
                <a:latin typeface="Abadi" panose="020B0604020104020204" pitchFamily="34" charset="0"/>
              </a:rPr>
              <a:t>Within the scatterplot, </a:t>
            </a:r>
            <a:r>
              <a:rPr lang="en-US" sz="1700" b="1" dirty="0">
                <a:latin typeface="Abadi" panose="020B0604020104020204" pitchFamily="34" charset="0"/>
              </a:rPr>
              <a:t>0</a:t>
            </a:r>
            <a:r>
              <a:rPr lang="en-US" sz="1700" dirty="0">
                <a:latin typeface="Abadi" panose="020B0604020104020204" pitchFamily="34" charset="0"/>
              </a:rPr>
              <a:t> represents failed first-stage landings, and </a:t>
            </a:r>
            <a:r>
              <a:rPr lang="en-US" sz="1700" b="1" dirty="0">
                <a:latin typeface="Abadi" panose="020B0604020104020204" pitchFamily="34" charset="0"/>
              </a:rPr>
              <a:t>1</a:t>
            </a:r>
            <a:r>
              <a:rPr lang="en-US" sz="1700" dirty="0">
                <a:latin typeface="Abadi" panose="020B0604020104020204" pitchFamily="34" charset="0"/>
              </a:rPr>
              <a:t> represents successful first-stage landings</a:t>
            </a:r>
          </a:p>
          <a:p>
            <a:pPr>
              <a:spcBef>
                <a:spcPts val="1400"/>
              </a:spcBef>
            </a:pPr>
            <a:r>
              <a:rPr lang="en-US" sz="1700" dirty="0">
                <a:latin typeface="Abadi" panose="020B0604020104020204" pitchFamily="34" charset="0"/>
              </a:rPr>
              <a:t>It’s clear that the higher the flight number (i.e. the later the launch occurred in time), the more likely the first-stage landing would be successful (which corroborates the improvements across time we saw in our other exploratory data analysis visualizations!)</a:t>
            </a:r>
          </a:p>
        </p:txBody>
      </p:sp>
      <p:sp>
        <p:nvSpPr>
          <p:cNvPr id="15" name="Rectangle 14">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greatest number of launches have occurred at the CCAFS SLC-40 launch site, and at that location, rockets with payloads between 12000 and 16000  kilograms.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0E39177-E6B2-78C6-D478-00D433AFA9CB}"/>
              </a:ext>
            </a:extLst>
          </p:cNvPr>
          <p:cNvPicPr>
            <a:picLocks noChangeAspect="1"/>
          </p:cNvPicPr>
          <p:nvPr/>
        </p:nvPicPr>
        <p:blipFill>
          <a:blip r:embed="rId3"/>
          <a:stretch>
            <a:fillRect/>
          </a:stretch>
        </p:blipFill>
        <p:spPr>
          <a:xfrm>
            <a:off x="5056261" y="1787327"/>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0948CB"/>
                </a:solidFill>
                <a:latin typeface="Abadi" panose="020B0604020104020204" pitchFamily="34" charset="0"/>
                <a:ea typeface="+mj-ea"/>
                <a:cs typeface="+mj-cs"/>
              </a:rPr>
              <a:t>Success Rate vs. Orbit Type</a:t>
            </a:r>
          </a:p>
        </p:txBody>
      </p:sp>
      <p:pic>
        <p:nvPicPr>
          <p:cNvPr id="6" name="Picture 5">
            <a:extLst>
              <a:ext uri="{FF2B5EF4-FFF2-40B4-BE49-F238E27FC236}">
                <a16:creationId xmlns:a16="http://schemas.microsoft.com/office/drawing/2014/main" id="{52614569-196B-B295-FBB5-AE3FEAF778FF}"/>
              </a:ext>
            </a:extLst>
          </p:cNvPr>
          <p:cNvPicPr>
            <a:picLocks noChangeAspect="1"/>
          </p:cNvPicPr>
          <p:nvPr/>
        </p:nvPicPr>
        <p:blipFill>
          <a:blip r:embed="rId2"/>
          <a:stretch>
            <a:fillRect/>
          </a:stretch>
        </p:blipFill>
        <p:spPr>
          <a:xfrm>
            <a:off x="3791802" y="457200"/>
            <a:ext cx="4669357" cy="345532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latin typeface="Abadi" panose="020B0604020104020204" pitchFamily="34" charset="0"/>
              </a:rPr>
              <a:t>The </a:t>
            </a:r>
            <a:r>
              <a:rPr lang="en-US" sz="2000" b="1" dirty="0">
                <a:latin typeface="Abadi" panose="020B0604020104020204" pitchFamily="34" charset="0"/>
              </a:rPr>
              <a:t>most successful</a:t>
            </a:r>
            <a:r>
              <a:rPr lang="en-US" sz="2000" dirty="0">
                <a:latin typeface="Abadi" panose="020B0604020104020204" pitchFamily="34" charset="0"/>
              </a:rPr>
              <a:t> orbit types include GEO, HEO, SSO, and ES-L1.</a:t>
            </a:r>
          </a:p>
          <a:p>
            <a:pPr>
              <a:spcBef>
                <a:spcPts val="1400"/>
              </a:spcBef>
            </a:pPr>
            <a:r>
              <a:rPr lang="en-US" sz="2000" dirty="0">
                <a:latin typeface="Abadi" panose="020B0604020104020204" pitchFamily="34" charset="0"/>
              </a:rPr>
              <a:t>The </a:t>
            </a:r>
            <a:r>
              <a:rPr lang="en-US" sz="2000" b="1" dirty="0">
                <a:latin typeface="Abadi" panose="020B0604020104020204" pitchFamily="34" charset="0"/>
              </a:rPr>
              <a:t>least successful</a:t>
            </a:r>
            <a:r>
              <a:rPr lang="en-US" sz="2000" dirty="0">
                <a:latin typeface="Abadi" panose="020B0604020104020204" pitchFamily="34" charset="0"/>
              </a:rPr>
              <a:t> orbit type is GTO.</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this visualization, it’s clearer to see why certain orbits have been more or less successful overall. </a:t>
            </a:r>
          </a:p>
          <a:p>
            <a:pPr>
              <a:lnSpc>
                <a:spcPct val="100000"/>
              </a:lnSpc>
              <a:spcBef>
                <a:spcPts val="1400"/>
              </a:spcBef>
            </a:pPr>
            <a:r>
              <a:rPr lang="en-US" sz="2200" dirty="0">
                <a:solidFill>
                  <a:schemeClr val="accent3">
                    <a:lumMod val="25000"/>
                  </a:schemeClr>
                </a:solidFill>
                <a:latin typeface="Abadi" panose="020B0604020104020204" pitchFamily="34" charset="0"/>
              </a:rPr>
              <a:t>SpaceX has seemed to </a:t>
            </a:r>
            <a:r>
              <a:rPr lang="en-US" sz="2200" i="1" dirty="0">
                <a:solidFill>
                  <a:schemeClr val="accent3">
                    <a:lumMod val="25000"/>
                  </a:schemeClr>
                </a:solidFill>
                <a:latin typeface="Abadi" panose="020B0604020104020204" pitchFamily="34" charset="0"/>
              </a:rPr>
              <a:t>transition</a:t>
            </a:r>
            <a:r>
              <a:rPr lang="en-US" sz="2200" dirty="0">
                <a:solidFill>
                  <a:schemeClr val="accent3">
                    <a:lumMod val="25000"/>
                  </a:schemeClr>
                </a:solidFill>
                <a:latin typeface="Abadi" panose="020B0604020104020204" pitchFamily="34" charset="0"/>
              </a:rPr>
              <a:t> towards the majority of their later launches and flights being VELO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B78CE77-529D-8D02-6E6B-FCAA5A8033EE}"/>
              </a:ext>
            </a:extLst>
          </p:cNvPr>
          <p:cNvPicPr>
            <a:picLocks noChangeAspect="1"/>
          </p:cNvPicPr>
          <p:nvPr/>
        </p:nvPicPr>
        <p:blipFill>
          <a:blip r:embed="rId3"/>
          <a:stretch>
            <a:fillRect/>
          </a:stretch>
        </p:blipFill>
        <p:spPr>
          <a:xfrm>
            <a:off x="5262253" y="1766544"/>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However, there’s no clear relationship between the payload mass and the type of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71F3208-7613-AA91-4044-94E9F9AF8047}"/>
              </a:ext>
            </a:extLst>
          </p:cNvPr>
          <p:cNvPicPr>
            <a:picLocks noChangeAspect="1"/>
          </p:cNvPicPr>
          <p:nvPr/>
        </p:nvPicPr>
        <p:blipFill>
          <a:blip r:embed="rId3"/>
          <a:stretch>
            <a:fillRect/>
          </a:stretch>
        </p:blipFill>
        <p:spPr>
          <a:xfrm>
            <a:off x="5221741" y="1754188"/>
            <a:ext cx="5667375"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Fortunately, the proportion of launch successes has increased consistently from 2013 onwards. </a:t>
            </a:r>
          </a:p>
          <a:p>
            <a:pPr>
              <a:lnSpc>
                <a:spcPct val="100000"/>
              </a:lnSpc>
              <a:spcBef>
                <a:spcPts val="1400"/>
              </a:spcBef>
            </a:pPr>
            <a:r>
              <a:rPr lang="en-CA" sz="2200" dirty="0">
                <a:solidFill>
                  <a:schemeClr val="accent3">
                    <a:lumMod val="25000"/>
                  </a:schemeClr>
                </a:solidFill>
                <a:latin typeface="Abadi" panose="020B0604020104020204" pitchFamily="34" charset="0"/>
              </a:rPr>
              <a:t>The y-axis represents a decimal proportion of successful launches (if multiplied by 100, you would retrieve a percentage).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5D864CE-300F-2E5E-D0CE-5774C09DD556}"/>
              </a:ext>
            </a:extLst>
          </p:cNvPr>
          <p:cNvPicPr>
            <a:picLocks noChangeAspect="1"/>
          </p:cNvPicPr>
          <p:nvPr/>
        </p:nvPicPr>
        <p:blipFill>
          <a:blip r:embed="rId3"/>
          <a:stretch>
            <a:fillRect/>
          </a:stretch>
        </p:blipFill>
        <p:spPr>
          <a:xfrm>
            <a:off x="5497595" y="1794596"/>
            <a:ext cx="5400675" cy="39338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distinct launch sites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VAFG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This was most evident through the following SQL 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500" b="0" dirty="0">
                <a:effectLst/>
                <a:latin typeface="Consolas" panose="020B0609020204030204" pitchFamily="49" charset="0"/>
              </a:rPr>
              <a:t>SELECT DISTINCT </a:t>
            </a:r>
            <a:r>
              <a:rPr lang="en-US" sz="2500" b="0" dirty="0" err="1">
                <a:effectLst/>
                <a:latin typeface="Consolas" panose="020B0609020204030204" pitchFamily="49" charset="0"/>
              </a:rPr>
              <a:t>Launch_Site</a:t>
            </a:r>
            <a:r>
              <a:rPr lang="en-US" sz="2500" b="0" dirty="0">
                <a:effectLst/>
                <a:latin typeface="Consolas" panose="020B0609020204030204" pitchFamily="49"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are 5 launch records whose site names began with “CCA”:</a:t>
            </a:r>
            <a:r>
              <a:rPr lang="en-US" sz="2200" dirty="0">
                <a:solidFill>
                  <a:schemeClr val="accent3">
                    <a:lumMod val="25000"/>
                  </a:schemeClr>
                </a:solidFill>
                <a:latin typeface="Abadi" panose="020B0604020104020204" pitchFamily="34" charset="0"/>
                <a:sym typeface="Wingdings" panose="05000000000000000000" pitchFamily="2" charset="2"/>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7981849-AF8C-DE75-8D2B-E709E3A50FEB}"/>
              </a:ext>
            </a:extLst>
          </p:cNvPr>
          <p:cNvPicPr>
            <a:picLocks noChangeAspect="1"/>
          </p:cNvPicPr>
          <p:nvPr/>
        </p:nvPicPr>
        <p:blipFill>
          <a:blip r:embed="rId3"/>
          <a:stretch>
            <a:fillRect/>
          </a:stretch>
        </p:blipFill>
        <p:spPr>
          <a:xfrm>
            <a:off x="580741" y="2455401"/>
            <a:ext cx="11030517" cy="283224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b="1" dirty="0">
                <a:solidFill>
                  <a:schemeClr val="accent3">
                    <a:lumMod val="25000"/>
                  </a:schemeClr>
                </a:solidFill>
                <a:latin typeface="Abadi" panose="020B0604020104020204" pitchFamily="34" charset="0"/>
              </a:rPr>
              <a:t>total payload mass</a:t>
            </a:r>
            <a:r>
              <a:rPr lang="en-US" dirty="0">
                <a:solidFill>
                  <a:schemeClr val="accent3">
                    <a:lumMod val="25000"/>
                  </a:schemeClr>
                </a:solidFill>
                <a:latin typeface="Abadi" panose="020B0604020104020204" pitchFamily="34" charset="0"/>
              </a:rPr>
              <a:t> carried by </a:t>
            </a:r>
            <a:r>
              <a:rPr lang="en-US" u="sng" dirty="0">
                <a:solidFill>
                  <a:schemeClr val="accent3">
                    <a:lumMod val="25000"/>
                  </a:schemeClr>
                </a:solidFill>
                <a:latin typeface="Abadi" panose="020B0604020104020204" pitchFamily="34" charset="0"/>
              </a:rPr>
              <a:t>all</a:t>
            </a:r>
            <a:r>
              <a:rPr lang="en-US" dirty="0">
                <a:solidFill>
                  <a:schemeClr val="accent3">
                    <a:lumMod val="25000"/>
                  </a:schemeClr>
                </a:solidFill>
                <a:latin typeface="Abadi" panose="020B0604020104020204" pitchFamily="34" charset="0"/>
              </a:rPr>
              <a:t> NASA boosters amounted to </a:t>
            </a:r>
            <a:r>
              <a:rPr lang="en-US" b="1" dirty="0">
                <a:solidFill>
                  <a:schemeClr val="accent3">
                    <a:lumMod val="25000"/>
                  </a:schemeClr>
                </a:solidFill>
                <a:latin typeface="Abadi" panose="020B0604020104020204" pitchFamily="34" charset="0"/>
              </a:rPr>
              <a:t>99,980 kilograms</a:t>
            </a:r>
            <a:r>
              <a:rPr lang="en-US" dirty="0">
                <a:solidFill>
                  <a:schemeClr val="accent3">
                    <a:lumMod val="25000"/>
                  </a:schemeClr>
                </a:solidFill>
                <a:latin typeface="Abadi" panose="020B0604020104020204" pitchFamily="34" charset="0"/>
              </a:rPr>
              <a:t> across launches from 2010 – 2020.</a:t>
            </a:r>
          </a:p>
          <a:p>
            <a:pPr>
              <a:lnSpc>
                <a:spcPct val="100000"/>
              </a:lnSpc>
              <a:spcBef>
                <a:spcPts val="1400"/>
              </a:spcBef>
            </a:pPr>
            <a:r>
              <a:rPr lang="en-US" dirty="0">
                <a:solidFill>
                  <a:schemeClr val="accent3">
                    <a:lumMod val="25000"/>
                  </a:schemeClr>
                </a:solidFill>
                <a:latin typeface="Abadi" panose="020B0604020104020204" pitchFamily="34" charset="0"/>
              </a:rPr>
              <a:t>In this case, NASA was a </a:t>
            </a:r>
            <a:r>
              <a:rPr lang="en-US" u="sng" dirty="0">
                <a:solidFill>
                  <a:schemeClr val="accent3">
                    <a:lumMod val="25000"/>
                  </a:schemeClr>
                </a:solidFill>
                <a:latin typeface="Abadi" panose="020B0604020104020204" pitchFamily="34" charset="0"/>
              </a:rPr>
              <a:t>customer</a:t>
            </a:r>
            <a:r>
              <a:rPr lang="en-US" dirty="0">
                <a:solidFill>
                  <a:schemeClr val="accent3">
                    <a:lumMod val="25000"/>
                  </a:schemeClr>
                </a:solidFill>
                <a:latin typeface="Abadi" panose="020B0604020104020204" pitchFamily="34" charset="0"/>
              </a:rPr>
              <a:t> of SpaceX that utilized certain launches for their own purposes.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b="1" dirty="0">
                <a:solidFill>
                  <a:schemeClr val="accent3">
                    <a:lumMod val="25000"/>
                  </a:schemeClr>
                </a:solidFill>
                <a:latin typeface="Abadi" panose="020B0604020104020204" pitchFamily="34" charset="0"/>
              </a:rPr>
              <a:t>average payload mass</a:t>
            </a:r>
            <a:r>
              <a:rPr lang="en-US" dirty="0">
                <a:solidFill>
                  <a:schemeClr val="accent3">
                    <a:lumMod val="25000"/>
                  </a:schemeClr>
                </a:solidFill>
                <a:latin typeface="Abadi" panose="020B0604020104020204" pitchFamily="34" charset="0"/>
              </a:rPr>
              <a:t> carried by booster version F9 v1 was </a:t>
            </a:r>
            <a:r>
              <a:rPr lang="en-US" b="1" dirty="0">
                <a:solidFill>
                  <a:schemeClr val="accent3">
                    <a:lumMod val="25000"/>
                  </a:schemeClr>
                </a:solidFill>
                <a:latin typeface="Abadi" panose="020B0604020104020204" pitchFamily="34" charset="0"/>
              </a:rPr>
              <a:t>2,534.67 kilograms</a:t>
            </a:r>
            <a:r>
              <a:rPr lang="en-US"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The </a:t>
            </a:r>
            <a:r>
              <a:rPr lang="en-US" b="1" dirty="0">
                <a:solidFill>
                  <a:schemeClr val="accent3">
                    <a:lumMod val="25000"/>
                  </a:schemeClr>
                </a:solidFill>
                <a:latin typeface="Abadi"/>
              </a:rPr>
              <a:t>first successful landing outcome </a:t>
            </a:r>
            <a:r>
              <a:rPr lang="en-US" dirty="0">
                <a:solidFill>
                  <a:schemeClr val="accent3">
                    <a:lumMod val="25000"/>
                  </a:schemeClr>
                </a:solidFill>
                <a:latin typeface="Abadi"/>
              </a:rPr>
              <a:t>on ground pad occurred on </a:t>
            </a:r>
            <a:r>
              <a:rPr lang="en-US" b="1" dirty="0">
                <a:solidFill>
                  <a:schemeClr val="accent3">
                    <a:lumMod val="25000"/>
                  </a:schemeClr>
                </a:solidFill>
                <a:latin typeface="Abadi"/>
              </a:rPr>
              <a:t>December 22</a:t>
            </a:r>
            <a:r>
              <a:rPr lang="en-US" b="1" baseline="30000" dirty="0">
                <a:solidFill>
                  <a:schemeClr val="accent3">
                    <a:lumMod val="25000"/>
                  </a:schemeClr>
                </a:solidFill>
                <a:latin typeface="Abadi"/>
              </a:rPr>
              <a:t>nd</a:t>
            </a:r>
            <a:r>
              <a:rPr lang="en-US" b="1" dirty="0">
                <a:solidFill>
                  <a:schemeClr val="accent3">
                    <a:lumMod val="25000"/>
                  </a:schemeClr>
                </a:solidFill>
                <a:latin typeface="Abadi"/>
              </a:rPr>
              <a:t>, 2015</a:t>
            </a:r>
            <a:r>
              <a:rPr lang="en-US" dirty="0">
                <a:solidFill>
                  <a:schemeClr val="accent3">
                    <a:lumMod val="25000"/>
                  </a:schemeClr>
                </a:solidFill>
                <a:latin typeface="Abadi"/>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The boosters which have </a:t>
            </a:r>
            <a:r>
              <a:rPr lang="en-US" b="1" dirty="0">
                <a:solidFill>
                  <a:schemeClr val="accent3">
                    <a:lumMod val="25000"/>
                  </a:schemeClr>
                </a:solidFill>
                <a:latin typeface="Abadi"/>
              </a:rPr>
              <a:t>successfully</a:t>
            </a:r>
            <a:r>
              <a:rPr lang="en-US" dirty="0">
                <a:solidFill>
                  <a:schemeClr val="accent3">
                    <a:lumMod val="25000"/>
                  </a:schemeClr>
                </a:solidFill>
                <a:latin typeface="Abadi"/>
              </a:rPr>
              <a:t> landed on a drone ship and had payload mass greater than 4000 but less than 6000 kilograms include:</a:t>
            </a:r>
          </a:p>
          <a:p>
            <a:pPr lvl="1">
              <a:lnSpc>
                <a:spcPct val="100000"/>
              </a:lnSpc>
              <a:spcBef>
                <a:spcPts val="1400"/>
              </a:spcBef>
            </a:pPr>
            <a:r>
              <a:rPr lang="en-US" sz="2800" dirty="0">
                <a:solidFill>
                  <a:schemeClr val="accent3">
                    <a:lumMod val="25000"/>
                  </a:schemeClr>
                </a:solidFill>
                <a:latin typeface="Abadi"/>
              </a:rPr>
              <a:t>F9 FT B1022</a:t>
            </a:r>
          </a:p>
          <a:p>
            <a:pPr lvl="1">
              <a:lnSpc>
                <a:spcPct val="100000"/>
              </a:lnSpc>
              <a:spcBef>
                <a:spcPts val="1400"/>
              </a:spcBef>
            </a:pPr>
            <a:r>
              <a:rPr lang="en-US" sz="2800" dirty="0">
                <a:solidFill>
                  <a:schemeClr val="accent3">
                    <a:lumMod val="25000"/>
                  </a:schemeClr>
                </a:solidFill>
                <a:latin typeface="Abadi"/>
              </a:rPr>
              <a:t>F9 FT B1026</a:t>
            </a:r>
          </a:p>
          <a:p>
            <a:pPr lvl="1">
              <a:lnSpc>
                <a:spcPct val="100000"/>
              </a:lnSpc>
              <a:spcBef>
                <a:spcPts val="1400"/>
              </a:spcBef>
            </a:pPr>
            <a:r>
              <a:rPr lang="en-US" sz="2800" dirty="0">
                <a:solidFill>
                  <a:schemeClr val="accent3">
                    <a:lumMod val="25000"/>
                  </a:schemeClr>
                </a:solidFill>
                <a:latin typeface="Abadi"/>
              </a:rPr>
              <a:t>F9 FT B1021.2</a:t>
            </a:r>
          </a:p>
          <a:p>
            <a:pPr lvl="1">
              <a:lnSpc>
                <a:spcPct val="100000"/>
              </a:lnSpc>
              <a:spcBef>
                <a:spcPts val="1400"/>
              </a:spcBef>
            </a:pPr>
            <a:r>
              <a:rPr lang="en-US" sz="2800" dirty="0">
                <a:solidFill>
                  <a:schemeClr val="accent3">
                    <a:lumMod val="25000"/>
                  </a:schemeClr>
                </a:solidFill>
                <a:latin typeface="Abadi"/>
              </a:rPr>
              <a:t>F9 FT B1031.2</a:t>
            </a:r>
            <a:endParaRPr lang="en-US" sz="2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2"/>
            <a:ext cx="10405989" cy="40063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Arial" panose="020B0604020202020204" pitchFamily="34" charset="0"/>
              <a:buChar char="•"/>
            </a:pPr>
            <a:r>
              <a:rPr lang="en-US" sz="2200" dirty="0">
                <a:solidFill>
                  <a:schemeClr val="tx1"/>
                </a:solidFill>
                <a:latin typeface="Abadi" panose="020B0604020104020204" pitchFamily="34" charset="0"/>
              </a:rPr>
              <a:t>Commercial spaceflight has become a reality over the past few decades.</a:t>
            </a:r>
          </a:p>
          <a:p>
            <a:pPr>
              <a:lnSpc>
                <a:spcPct val="100000"/>
              </a:lnSpc>
              <a:buFont typeface="Arial" panose="020B0604020202020204" pitchFamily="34" charset="0"/>
              <a:buChar char="•"/>
            </a:pPr>
            <a:r>
              <a:rPr lang="en-US" sz="2200" dirty="0">
                <a:solidFill>
                  <a:schemeClr val="tx1"/>
                </a:solidFill>
                <a:latin typeface="Abadi" panose="020B0604020104020204" pitchFamily="34" charset="0"/>
              </a:rPr>
              <a:t>Perhaps the most successful company in the running is </a:t>
            </a:r>
            <a:r>
              <a:rPr lang="en-US" sz="2200" b="1" dirty="0">
                <a:solidFill>
                  <a:schemeClr val="tx1"/>
                </a:solidFill>
                <a:latin typeface="Abadi" panose="020B0604020104020204" pitchFamily="34" charset="0"/>
              </a:rPr>
              <a:t>SpaceX</a:t>
            </a:r>
            <a:r>
              <a:rPr lang="en-US" sz="2200" dirty="0">
                <a:solidFill>
                  <a:schemeClr val="tx1"/>
                </a:solidFill>
                <a:latin typeface="Abadi" panose="020B0604020104020204" pitchFamily="34" charset="0"/>
              </a:rPr>
              <a:t>.</a:t>
            </a:r>
          </a:p>
          <a:p>
            <a:pPr>
              <a:lnSpc>
                <a:spcPct val="100000"/>
              </a:lnSpc>
              <a:buFont typeface="Arial" panose="020B0604020202020204" pitchFamily="34" charset="0"/>
              <a:buChar char="•"/>
            </a:pPr>
            <a:r>
              <a:rPr lang="en-US" sz="2200" dirty="0">
                <a:solidFill>
                  <a:schemeClr val="tx1"/>
                </a:solidFill>
                <a:latin typeface="Abadi" panose="020B0604020104020204" pitchFamily="34" charset="0"/>
              </a:rPr>
              <a:t>This is because their rocket launches (in the context of Falcon 9) are </a:t>
            </a:r>
            <a:r>
              <a:rPr lang="en-US" sz="2200" b="1" i="1" dirty="0">
                <a:solidFill>
                  <a:schemeClr val="tx1"/>
                </a:solidFill>
                <a:latin typeface="Abadi" panose="020B0604020104020204" pitchFamily="34" charset="0"/>
              </a:rPr>
              <a:t>relatively inexpensive</a:t>
            </a:r>
            <a:r>
              <a:rPr lang="en-US" sz="2200" dirty="0">
                <a:solidFill>
                  <a:schemeClr val="tx1"/>
                </a:solidFill>
                <a:latin typeface="Abadi" panose="020B0604020104020204" pitchFamily="34" charset="0"/>
              </a:rPr>
              <a:t> ($62 million vs. upwards of $165 million).</a:t>
            </a:r>
          </a:p>
          <a:p>
            <a:pPr>
              <a:lnSpc>
                <a:spcPct val="100000"/>
              </a:lnSpc>
              <a:buFont typeface="Arial" panose="020B0604020202020204" pitchFamily="34" charset="0"/>
              <a:buChar char="•"/>
            </a:pPr>
            <a:r>
              <a:rPr lang="en-US" sz="2200" dirty="0">
                <a:solidFill>
                  <a:schemeClr val="tx1"/>
                </a:solidFill>
                <a:latin typeface="Abadi" panose="020B0604020104020204" pitchFamily="34" charset="0"/>
              </a:rPr>
              <a:t>The reason SpaceX launches are inexpensive is because they can </a:t>
            </a:r>
            <a:r>
              <a:rPr lang="en-US" sz="2200" b="1" dirty="0">
                <a:solidFill>
                  <a:schemeClr val="tx1"/>
                </a:solidFill>
                <a:latin typeface="Abadi" panose="020B0604020104020204" pitchFamily="34" charset="0"/>
              </a:rPr>
              <a:t>reuse</a:t>
            </a:r>
            <a:r>
              <a:rPr lang="en-US" sz="2200" dirty="0">
                <a:solidFill>
                  <a:schemeClr val="tx1"/>
                </a:solidFill>
                <a:latin typeface="Abadi" panose="020B0604020104020204" pitchFamily="34" charset="0"/>
              </a:rPr>
              <a:t> the </a:t>
            </a:r>
            <a:r>
              <a:rPr lang="en-US" sz="2200" b="1" dirty="0">
                <a:solidFill>
                  <a:schemeClr val="tx1"/>
                </a:solidFill>
                <a:latin typeface="Abadi" panose="020B0604020104020204" pitchFamily="34" charset="0"/>
              </a:rPr>
              <a:t>first stage</a:t>
            </a:r>
            <a:r>
              <a:rPr lang="en-US" sz="2200" dirty="0">
                <a:solidFill>
                  <a:schemeClr val="tx1"/>
                </a:solidFill>
                <a:latin typeface="Abadi" panose="020B0604020104020204" pitchFamily="34" charset="0"/>
              </a:rPr>
              <a:t> of their rocket for </a:t>
            </a:r>
            <a:r>
              <a:rPr lang="en-US" sz="2200" b="1" dirty="0">
                <a:solidFill>
                  <a:schemeClr val="tx1"/>
                </a:solidFill>
                <a:latin typeface="Abadi" panose="020B0604020104020204" pitchFamily="34" charset="0"/>
              </a:rPr>
              <a:t>every launch</a:t>
            </a:r>
            <a:r>
              <a:rPr lang="en-US" sz="2200" dirty="0">
                <a:solidFill>
                  <a:schemeClr val="tx1"/>
                </a:solidFill>
                <a:latin typeface="Abadi" panose="020B0604020104020204" pitchFamily="34" charset="0"/>
              </a:rPr>
              <a:t>.</a:t>
            </a:r>
          </a:p>
          <a:p>
            <a:pPr>
              <a:lnSpc>
                <a:spcPct val="100000"/>
              </a:lnSpc>
              <a:buFont typeface="Arial" panose="020B0604020202020204" pitchFamily="34" charset="0"/>
              <a:buChar char="•"/>
            </a:pPr>
            <a:r>
              <a:rPr lang="en-US" sz="2200" dirty="0">
                <a:solidFill>
                  <a:schemeClr val="tx1"/>
                </a:solidFill>
                <a:latin typeface="Abadi" panose="020B0604020104020204" pitchFamily="34" charset="0"/>
              </a:rPr>
              <a:t>In this project, we seek to determine whether the first stage of the rocket can land to estimate the relative cost of a given launch.</a:t>
            </a:r>
          </a:p>
        </p:txBody>
      </p:sp>
    </p:spTree>
    <p:extLst>
      <p:ext uri="{BB962C8B-B14F-4D97-AF65-F5344CB8AC3E}">
        <p14:creationId xmlns:p14="http://schemas.microsoft.com/office/powerpoint/2010/main" val="2560061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a:t>
            </a:r>
            <a:r>
              <a:rPr lang="en-US" b="1" dirty="0">
                <a:solidFill>
                  <a:schemeClr val="accent3">
                    <a:lumMod val="25000"/>
                  </a:schemeClr>
                </a:solidFill>
                <a:latin typeface="Abadi" panose="020B0604020104020204" pitchFamily="34" charset="0"/>
              </a:rPr>
              <a:t>total number</a:t>
            </a:r>
            <a:r>
              <a:rPr lang="en-US" dirty="0">
                <a:solidFill>
                  <a:schemeClr val="accent3">
                    <a:lumMod val="25000"/>
                  </a:schemeClr>
                </a:solidFill>
                <a:latin typeface="Abadi" panose="020B0604020104020204" pitchFamily="34" charset="0"/>
              </a:rPr>
              <a:t> of </a:t>
            </a:r>
            <a:r>
              <a:rPr lang="en-US" b="1" u="sng" dirty="0">
                <a:solidFill>
                  <a:schemeClr val="accent3">
                    <a:lumMod val="25000"/>
                  </a:schemeClr>
                </a:solidFill>
                <a:latin typeface="Abadi" panose="020B0604020104020204" pitchFamily="34" charset="0"/>
              </a:rPr>
              <a:t>successful</a:t>
            </a:r>
            <a:r>
              <a:rPr lang="en-US" dirty="0">
                <a:solidFill>
                  <a:schemeClr val="accent3">
                    <a:lumMod val="25000"/>
                  </a:schemeClr>
                </a:solidFill>
                <a:latin typeface="Abadi" panose="020B0604020104020204" pitchFamily="34" charset="0"/>
              </a:rPr>
              <a:t> missions has been: 100 outcomes.</a:t>
            </a:r>
          </a:p>
          <a:p>
            <a:pPr>
              <a:lnSpc>
                <a:spcPct val="100000"/>
              </a:lnSpc>
              <a:spcBef>
                <a:spcPts val="1400"/>
              </a:spcBef>
            </a:pPr>
            <a:r>
              <a:rPr lang="en-US" dirty="0">
                <a:solidFill>
                  <a:schemeClr val="accent3">
                    <a:lumMod val="25000"/>
                  </a:schemeClr>
                </a:solidFill>
                <a:latin typeface="Abadi" panose="020B0604020104020204" pitchFamily="34" charset="0"/>
              </a:rPr>
              <a:t>The </a:t>
            </a:r>
            <a:r>
              <a:rPr lang="en-US" b="1" dirty="0">
                <a:solidFill>
                  <a:schemeClr val="accent3">
                    <a:lumMod val="25000"/>
                  </a:schemeClr>
                </a:solidFill>
                <a:latin typeface="Abadi" panose="020B0604020104020204" pitchFamily="34" charset="0"/>
              </a:rPr>
              <a:t>total number</a:t>
            </a:r>
            <a:r>
              <a:rPr lang="en-US" dirty="0">
                <a:solidFill>
                  <a:schemeClr val="accent3">
                    <a:lumMod val="25000"/>
                  </a:schemeClr>
                </a:solidFill>
                <a:latin typeface="Abadi" panose="020B0604020104020204" pitchFamily="34" charset="0"/>
              </a:rPr>
              <a:t> of </a:t>
            </a:r>
            <a:r>
              <a:rPr lang="en-US" b="1" u="sng" dirty="0">
                <a:solidFill>
                  <a:schemeClr val="accent3">
                    <a:lumMod val="25000"/>
                  </a:schemeClr>
                </a:solidFill>
                <a:latin typeface="Abadi" panose="020B0604020104020204" pitchFamily="34" charset="0"/>
              </a:rPr>
              <a:t>failed</a:t>
            </a:r>
            <a:r>
              <a:rPr lang="en-US" dirty="0">
                <a:solidFill>
                  <a:schemeClr val="accent3">
                    <a:lumMod val="25000"/>
                  </a:schemeClr>
                </a:solidFill>
                <a:latin typeface="Abadi" panose="020B0604020104020204" pitchFamily="34" charset="0"/>
              </a:rPr>
              <a:t> missions has been: 1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that have carried the </a:t>
            </a:r>
            <a:r>
              <a:rPr lang="en-US" sz="2200" b="1" dirty="0">
                <a:solidFill>
                  <a:schemeClr val="accent3">
                    <a:lumMod val="25000"/>
                  </a:schemeClr>
                </a:solidFill>
                <a:latin typeface="Abadi" panose="020B0604020104020204" pitchFamily="34" charset="0"/>
              </a:rPr>
              <a:t>maximum</a:t>
            </a:r>
            <a:r>
              <a:rPr lang="en-US" sz="2200" dirty="0">
                <a:solidFill>
                  <a:schemeClr val="accent3">
                    <a:lumMod val="25000"/>
                  </a:schemeClr>
                </a:solidFill>
                <a:latin typeface="Abadi" panose="020B0604020104020204" pitchFamily="34" charset="0"/>
              </a:rPr>
              <a:t> payload mass have been: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68DDE7EF-E341-4AE5-EC1E-E73A2B28C81C}"/>
              </a:ext>
            </a:extLst>
          </p:cNvPr>
          <p:cNvGraphicFramePr>
            <a:graphicFrameLocks noGrp="1"/>
          </p:cNvGraphicFramePr>
          <p:nvPr>
            <p:extLst>
              <p:ext uri="{D42A27DB-BD31-4B8C-83A1-F6EECF244321}">
                <p14:modId xmlns:p14="http://schemas.microsoft.com/office/powerpoint/2010/main" val="2082255258"/>
              </p:ext>
            </p:extLst>
          </p:nvPr>
        </p:nvGraphicFramePr>
        <p:xfrm>
          <a:off x="1111332" y="2285469"/>
          <a:ext cx="10515600" cy="3901440"/>
        </p:xfrm>
        <a:graphic>
          <a:graphicData uri="http://schemas.openxmlformats.org/drawingml/2006/table">
            <a:tbl>
              <a:tblPr/>
              <a:tblGrid>
                <a:gridCol w="10515600">
                  <a:extLst>
                    <a:ext uri="{9D8B030D-6E8A-4147-A177-3AD203B41FA5}">
                      <a16:colId xmlns:a16="http://schemas.microsoft.com/office/drawing/2014/main" val="2366571472"/>
                    </a:ext>
                  </a:extLst>
                </a:gridCol>
              </a:tblGrid>
              <a:tr h="0">
                <a:tc>
                  <a:txBody>
                    <a:bodyPr/>
                    <a:lstStyle/>
                    <a:p>
                      <a:r>
                        <a:rPr lang="en-US">
                          <a:effectLst/>
                          <a:latin typeface="Abadi" panose="020B0604020104020204" pitchFamily="34" charset="0"/>
                        </a:rPr>
                        <a:t>F9 B5 B1048.4</a:t>
                      </a:r>
                    </a:p>
                  </a:txBody>
                  <a:tcPr marL="50800" marR="50800" marT="25400" marB="25400" anchor="ctr">
                    <a:lnL>
                      <a:noFill/>
                    </a:lnL>
                    <a:lnR>
                      <a:noFill/>
                    </a:lnR>
                    <a:lnT>
                      <a:noFill/>
                    </a:lnT>
                    <a:lnB>
                      <a:noFill/>
                    </a:lnB>
                  </a:tcPr>
                </a:tc>
                <a:extLst>
                  <a:ext uri="{0D108BD9-81ED-4DB2-BD59-A6C34878D82A}">
                    <a16:rowId xmlns:a16="http://schemas.microsoft.com/office/drawing/2014/main" val="2986269595"/>
                  </a:ext>
                </a:extLst>
              </a:tr>
              <a:tr h="0">
                <a:tc>
                  <a:txBody>
                    <a:bodyPr/>
                    <a:lstStyle/>
                    <a:p>
                      <a:r>
                        <a:rPr lang="en-US">
                          <a:effectLst/>
                          <a:latin typeface="Abadi" panose="020B0604020104020204" pitchFamily="34" charset="0"/>
                        </a:rPr>
                        <a:t>F9 B5 B1049.4</a:t>
                      </a:r>
                    </a:p>
                  </a:txBody>
                  <a:tcPr marL="50800" marR="50800" marT="25400" marB="25400" anchor="ctr">
                    <a:lnL>
                      <a:noFill/>
                    </a:lnL>
                    <a:lnR>
                      <a:noFill/>
                    </a:lnR>
                    <a:lnT>
                      <a:noFill/>
                    </a:lnT>
                    <a:lnB>
                      <a:noFill/>
                    </a:lnB>
                  </a:tcPr>
                </a:tc>
                <a:extLst>
                  <a:ext uri="{0D108BD9-81ED-4DB2-BD59-A6C34878D82A}">
                    <a16:rowId xmlns:a16="http://schemas.microsoft.com/office/drawing/2014/main" val="4008952286"/>
                  </a:ext>
                </a:extLst>
              </a:tr>
              <a:tr h="0">
                <a:tc>
                  <a:txBody>
                    <a:bodyPr/>
                    <a:lstStyle/>
                    <a:p>
                      <a:r>
                        <a:rPr lang="en-US">
                          <a:effectLst/>
                          <a:latin typeface="Abadi" panose="020B0604020104020204" pitchFamily="34" charset="0"/>
                        </a:rPr>
                        <a:t>F9 B5 B1051.3</a:t>
                      </a:r>
                    </a:p>
                  </a:txBody>
                  <a:tcPr marL="50800" marR="50800" marT="25400" marB="25400" anchor="ctr">
                    <a:lnL>
                      <a:noFill/>
                    </a:lnL>
                    <a:lnR>
                      <a:noFill/>
                    </a:lnR>
                    <a:lnT>
                      <a:noFill/>
                    </a:lnT>
                    <a:lnB>
                      <a:noFill/>
                    </a:lnB>
                  </a:tcPr>
                </a:tc>
                <a:extLst>
                  <a:ext uri="{0D108BD9-81ED-4DB2-BD59-A6C34878D82A}">
                    <a16:rowId xmlns:a16="http://schemas.microsoft.com/office/drawing/2014/main" val="2314113524"/>
                  </a:ext>
                </a:extLst>
              </a:tr>
              <a:tr h="0">
                <a:tc>
                  <a:txBody>
                    <a:bodyPr/>
                    <a:lstStyle/>
                    <a:p>
                      <a:r>
                        <a:rPr lang="en-US">
                          <a:effectLst/>
                          <a:latin typeface="Abadi" panose="020B0604020104020204" pitchFamily="34" charset="0"/>
                        </a:rPr>
                        <a:t>F9 B5 B1056.4</a:t>
                      </a:r>
                    </a:p>
                  </a:txBody>
                  <a:tcPr marL="50800" marR="50800" marT="25400" marB="25400" anchor="ctr">
                    <a:lnL>
                      <a:noFill/>
                    </a:lnL>
                    <a:lnR>
                      <a:noFill/>
                    </a:lnR>
                    <a:lnT>
                      <a:noFill/>
                    </a:lnT>
                    <a:lnB>
                      <a:noFill/>
                    </a:lnB>
                  </a:tcPr>
                </a:tc>
                <a:extLst>
                  <a:ext uri="{0D108BD9-81ED-4DB2-BD59-A6C34878D82A}">
                    <a16:rowId xmlns:a16="http://schemas.microsoft.com/office/drawing/2014/main" val="2523305540"/>
                  </a:ext>
                </a:extLst>
              </a:tr>
              <a:tr h="0">
                <a:tc>
                  <a:txBody>
                    <a:bodyPr/>
                    <a:lstStyle/>
                    <a:p>
                      <a:r>
                        <a:rPr lang="en-US">
                          <a:effectLst/>
                          <a:latin typeface="Abadi" panose="020B0604020104020204" pitchFamily="34" charset="0"/>
                        </a:rPr>
                        <a:t>F9 B5 B1048.5</a:t>
                      </a:r>
                    </a:p>
                  </a:txBody>
                  <a:tcPr marL="50800" marR="50800" marT="25400" marB="25400" anchor="ctr">
                    <a:lnL>
                      <a:noFill/>
                    </a:lnL>
                    <a:lnR>
                      <a:noFill/>
                    </a:lnR>
                    <a:lnT>
                      <a:noFill/>
                    </a:lnT>
                    <a:lnB>
                      <a:noFill/>
                    </a:lnB>
                  </a:tcPr>
                </a:tc>
                <a:extLst>
                  <a:ext uri="{0D108BD9-81ED-4DB2-BD59-A6C34878D82A}">
                    <a16:rowId xmlns:a16="http://schemas.microsoft.com/office/drawing/2014/main" val="2666930879"/>
                  </a:ext>
                </a:extLst>
              </a:tr>
              <a:tr h="0">
                <a:tc>
                  <a:txBody>
                    <a:bodyPr/>
                    <a:lstStyle/>
                    <a:p>
                      <a:r>
                        <a:rPr lang="en-US">
                          <a:effectLst/>
                          <a:latin typeface="Abadi" panose="020B0604020104020204" pitchFamily="34" charset="0"/>
                        </a:rPr>
                        <a:t>F9 B5 B1051.4</a:t>
                      </a:r>
                    </a:p>
                  </a:txBody>
                  <a:tcPr marL="50800" marR="50800" marT="25400" marB="25400" anchor="ctr">
                    <a:lnL>
                      <a:noFill/>
                    </a:lnL>
                    <a:lnR>
                      <a:noFill/>
                    </a:lnR>
                    <a:lnT>
                      <a:noFill/>
                    </a:lnT>
                    <a:lnB>
                      <a:noFill/>
                    </a:lnB>
                  </a:tcPr>
                </a:tc>
                <a:extLst>
                  <a:ext uri="{0D108BD9-81ED-4DB2-BD59-A6C34878D82A}">
                    <a16:rowId xmlns:a16="http://schemas.microsoft.com/office/drawing/2014/main" val="2635933432"/>
                  </a:ext>
                </a:extLst>
              </a:tr>
              <a:tr h="0">
                <a:tc>
                  <a:txBody>
                    <a:bodyPr/>
                    <a:lstStyle/>
                    <a:p>
                      <a:r>
                        <a:rPr lang="en-US">
                          <a:effectLst/>
                          <a:latin typeface="Abadi" panose="020B0604020104020204" pitchFamily="34" charset="0"/>
                        </a:rPr>
                        <a:t>F9 B5 B1049.5</a:t>
                      </a:r>
                    </a:p>
                  </a:txBody>
                  <a:tcPr marL="50800" marR="50800" marT="25400" marB="25400" anchor="ctr">
                    <a:lnL>
                      <a:noFill/>
                    </a:lnL>
                    <a:lnR>
                      <a:noFill/>
                    </a:lnR>
                    <a:lnT>
                      <a:noFill/>
                    </a:lnT>
                    <a:lnB>
                      <a:noFill/>
                    </a:lnB>
                  </a:tcPr>
                </a:tc>
                <a:extLst>
                  <a:ext uri="{0D108BD9-81ED-4DB2-BD59-A6C34878D82A}">
                    <a16:rowId xmlns:a16="http://schemas.microsoft.com/office/drawing/2014/main" val="963652821"/>
                  </a:ext>
                </a:extLst>
              </a:tr>
              <a:tr h="0">
                <a:tc>
                  <a:txBody>
                    <a:bodyPr/>
                    <a:lstStyle/>
                    <a:p>
                      <a:r>
                        <a:rPr lang="en-US">
                          <a:effectLst/>
                          <a:latin typeface="Abadi" panose="020B0604020104020204" pitchFamily="34" charset="0"/>
                        </a:rPr>
                        <a:t>F9 B5 B1060.2</a:t>
                      </a:r>
                    </a:p>
                  </a:txBody>
                  <a:tcPr marL="50800" marR="50800" marT="25400" marB="25400" anchor="ctr">
                    <a:lnL>
                      <a:noFill/>
                    </a:lnL>
                    <a:lnR>
                      <a:noFill/>
                    </a:lnR>
                    <a:lnT>
                      <a:noFill/>
                    </a:lnT>
                    <a:lnB>
                      <a:noFill/>
                    </a:lnB>
                  </a:tcPr>
                </a:tc>
                <a:extLst>
                  <a:ext uri="{0D108BD9-81ED-4DB2-BD59-A6C34878D82A}">
                    <a16:rowId xmlns:a16="http://schemas.microsoft.com/office/drawing/2014/main" val="3544513787"/>
                  </a:ext>
                </a:extLst>
              </a:tr>
              <a:tr h="0">
                <a:tc>
                  <a:txBody>
                    <a:bodyPr/>
                    <a:lstStyle/>
                    <a:p>
                      <a:r>
                        <a:rPr lang="en-US">
                          <a:effectLst/>
                          <a:latin typeface="Abadi" panose="020B0604020104020204" pitchFamily="34" charset="0"/>
                        </a:rPr>
                        <a:t>F9 B5 B1058.3</a:t>
                      </a:r>
                    </a:p>
                  </a:txBody>
                  <a:tcPr marL="50800" marR="50800" marT="25400" marB="25400" anchor="ctr">
                    <a:lnL>
                      <a:noFill/>
                    </a:lnL>
                    <a:lnR>
                      <a:noFill/>
                    </a:lnR>
                    <a:lnT>
                      <a:noFill/>
                    </a:lnT>
                    <a:lnB>
                      <a:noFill/>
                    </a:lnB>
                  </a:tcPr>
                </a:tc>
                <a:extLst>
                  <a:ext uri="{0D108BD9-81ED-4DB2-BD59-A6C34878D82A}">
                    <a16:rowId xmlns:a16="http://schemas.microsoft.com/office/drawing/2014/main" val="3525077455"/>
                  </a:ext>
                </a:extLst>
              </a:tr>
              <a:tr h="0">
                <a:tc>
                  <a:txBody>
                    <a:bodyPr/>
                    <a:lstStyle/>
                    <a:p>
                      <a:r>
                        <a:rPr lang="en-US">
                          <a:effectLst/>
                          <a:latin typeface="Abadi" panose="020B0604020104020204" pitchFamily="34" charset="0"/>
                        </a:rPr>
                        <a:t>F9 B5 B1051.6</a:t>
                      </a:r>
                    </a:p>
                  </a:txBody>
                  <a:tcPr marL="50800" marR="50800" marT="25400" marB="25400" anchor="ctr">
                    <a:lnL>
                      <a:noFill/>
                    </a:lnL>
                    <a:lnR>
                      <a:noFill/>
                    </a:lnR>
                    <a:lnT>
                      <a:noFill/>
                    </a:lnT>
                    <a:lnB>
                      <a:noFill/>
                    </a:lnB>
                  </a:tcPr>
                </a:tc>
                <a:extLst>
                  <a:ext uri="{0D108BD9-81ED-4DB2-BD59-A6C34878D82A}">
                    <a16:rowId xmlns:a16="http://schemas.microsoft.com/office/drawing/2014/main" val="2003917481"/>
                  </a:ext>
                </a:extLst>
              </a:tr>
              <a:tr h="0">
                <a:tc>
                  <a:txBody>
                    <a:bodyPr/>
                    <a:lstStyle/>
                    <a:p>
                      <a:r>
                        <a:rPr lang="en-US">
                          <a:effectLst/>
                          <a:latin typeface="Abadi" panose="020B0604020104020204" pitchFamily="34" charset="0"/>
                        </a:rPr>
                        <a:t>F9 B5 B1060.3</a:t>
                      </a:r>
                    </a:p>
                  </a:txBody>
                  <a:tcPr marL="50800" marR="50800" marT="25400" marB="25400" anchor="ctr">
                    <a:lnL>
                      <a:noFill/>
                    </a:lnL>
                    <a:lnR>
                      <a:noFill/>
                    </a:lnR>
                    <a:lnT>
                      <a:noFill/>
                    </a:lnT>
                    <a:lnB>
                      <a:noFill/>
                    </a:lnB>
                  </a:tcPr>
                </a:tc>
                <a:extLst>
                  <a:ext uri="{0D108BD9-81ED-4DB2-BD59-A6C34878D82A}">
                    <a16:rowId xmlns:a16="http://schemas.microsoft.com/office/drawing/2014/main" val="886336869"/>
                  </a:ext>
                </a:extLst>
              </a:tr>
              <a:tr h="0">
                <a:tc>
                  <a:txBody>
                    <a:bodyPr/>
                    <a:lstStyle/>
                    <a:p>
                      <a:r>
                        <a:rPr lang="en-US" dirty="0">
                          <a:effectLst/>
                          <a:latin typeface="Abadi" panose="020B0604020104020204" pitchFamily="34" charset="0"/>
                        </a:rPr>
                        <a:t>F9 B5 B1049.7</a:t>
                      </a:r>
                    </a:p>
                  </a:txBody>
                  <a:tcPr marL="50800" marR="50800" marT="25400" marB="25400" anchor="ctr">
                    <a:lnL>
                      <a:noFill/>
                    </a:lnL>
                    <a:lnR>
                      <a:noFill/>
                    </a:lnR>
                    <a:lnT>
                      <a:noFill/>
                    </a:lnT>
                    <a:lnB>
                      <a:noFill/>
                    </a:lnB>
                  </a:tcPr>
                </a:tc>
                <a:extLst>
                  <a:ext uri="{0D108BD9-81ED-4DB2-BD59-A6C34878D82A}">
                    <a16:rowId xmlns:a16="http://schemas.microsoft.com/office/drawing/2014/main" val="321686138"/>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rgbClr val="0948CB"/>
                </a:solidFill>
                <a:latin typeface="Abadi" panose="020B0604020104020204" pitchFamily="34" charset="0"/>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marL="0" indent="0">
              <a:spcBef>
                <a:spcPts val="1400"/>
              </a:spcBef>
              <a:buNone/>
            </a:pPr>
            <a:r>
              <a:rPr lang="en-US" dirty="0">
                <a:latin typeface="Abadi" panose="020B0604020104020204" pitchFamily="34" charset="0"/>
              </a:rPr>
              <a:t>Here are the </a:t>
            </a:r>
            <a:r>
              <a:rPr lang="en-US" b="1" dirty="0">
                <a:latin typeface="Abadi" panose="020B0604020104020204" pitchFamily="34" charset="0"/>
              </a:rPr>
              <a:t>failed</a:t>
            </a:r>
            <a:r>
              <a:rPr lang="en-US" dirty="0">
                <a:latin typeface="Abadi" panose="020B0604020104020204" pitchFamily="34" charset="0"/>
              </a:rPr>
              <a:t> drone ship landing outcomes in the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aphicFrame>
        <p:nvGraphicFramePr>
          <p:cNvPr id="2" name="Table 1">
            <a:extLst>
              <a:ext uri="{FF2B5EF4-FFF2-40B4-BE49-F238E27FC236}">
                <a16:creationId xmlns:a16="http://schemas.microsoft.com/office/drawing/2014/main" id="{A9B9D416-9604-26EA-08CF-0FD9A14DDB87}"/>
              </a:ext>
            </a:extLst>
          </p:cNvPr>
          <p:cNvGraphicFramePr>
            <a:graphicFrameLocks noGrp="1"/>
          </p:cNvGraphicFramePr>
          <p:nvPr>
            <p:extLst>
              <p:ext uri="{D42A27DB-BD31-4B8C-83A1-F6EECF244321}">
                <p14:modId xmlns:p14="http://schemas.microsoft.com/office/powerpoint/2010/main" val="3059881643"/>
              </p:ext>
            </p:extLst>
          </p:nvPr>
        </p:nvGraphicFramePr>
        <p:xfrm>
          <a:off x="835166" y="3048120"/>
          <a:ext cx="10515571" cy="2613453"/>
        </p:xfrm>
        <a:graphic>
          <a:graphicData uri="http://schemas.openxmlformats.org/drawingml/2006/table">
            <a:tbl>
              <a:tblPr firstRow="1" bandRow="1">
                <a:tableStyleId>{69012ECD-51FC-41F1-AA8D-1B2483CD663E}</a:tableStyleId>
              </a:tblPr>
              <a:tblGrid>
                <a:gridCol w="3360269">
                  <a:extLst>
                    <a:ext uri="{9D8B030D-6E8A-4147-A177-3AD203B41FA5}">
                      <a16:colId xmlns:a16="http://schemas.microsoft.com/office/drawing/2014/main" val="1112268857"/>
                    </a:ext>
                  </a:extLst>
                </a:gridCol>
                <a:gridCol w="1674040">
                  <a:extLst>
                    <a:ext uri="{9D8B030D-6E8A-4147-A177-3AD203B41FA5}">
                      <a16:colId xmlns:a16="http://schemas.microsoft.com/office/drawing/2014/main" val="121263898"/>
                    </a:ext>
                  </a:extLst>
                </a:gridCol>
                <a:gridCol w="3075845">
                  <a:extLst>
                    <a:ext uri="{9D8B030D-6E8A-4147-A177-3AD203B41FA5}">
                      <a16:colId xmlns:a16="http://schemas.microsoft.com/office/drawing/2014/main" val="3215961456"/>
                    </a:ext>
                  </a:extLst>
                </a:gridCol>
                <a:gridCol w="2405417">
                  <a:extLst>
                    <a:ext uri="{9D8B030D-6E8A-4147-A177-3AD203B41FA5}">
                      <a16:colId xmlns:a16="http://schemas.microsoft.com/office/drawing/2014/main" val="2213214257"/>
                    </a:ext>
                  </a:extLst>
                </a:gridCol>
              </a:tblGrid>
              <a:tr h="578601">
                <a:tc>
                  <a:txBody>
                    <a:bodyPr/>
                    <a:lstStyle/>
                    <a:p>
                      <a:pPr algn="r" fontAlgn="ctr"/>
                      <a:r>
                        <a:rPr lang="en-US" sz="2900">
                          <a:effectLst/>
                        </a:rPr>
                        <a:t>Landing_Outcome</a:t>
                      </a:r>
                    </a:p>
                  </a:txBody>
                  <a:tcPr marL="81264" marR="81264" marT="40632" marB="40632" anchor="ctr"/>
                </a:tc>
                <a:tc>
                  <a:txBody>
                    <a:bodyPr/>
                    <a:lstStyle/>
                    <a:p>
                      <a:pPr algn="r" fontAlgn="ctr"/>
                      <a:r>
                        <a:rPr lang="en-US" sz="2900">
                          <a:effectLst/>
                        </a:rPr>
                        <a:t>Month</a:t>
                      </a:r>
                    </a:p>
                  </a:txBody>
                  <a:tcPr marL="81264" marR="81264" marT="40632" marB="40632" anchor="ctr"/>
                </a:tc>
                <a:tc>
                  <a:txBody>
                    <a:bodyPr/>
                    <a:lstStyle/>
                    <a:p>
                      <a:pPr algn="r" fontAlgn="ctr"/>
                      <a:r>
                        <a:rPr lang="en-US" sz="2900">
                          <a:effectLst/>
                        </a:rPr>
                        <a:t>Booster_Version</a:t>
                      </a:r>
                    </a:p>
                  </a:txBody>
                  <a:tcPr marL="81264" marR="81264" marT="40632" marB="40632" anchor="ctr"/>
                </a:tc>
                <a:tc>
                  <a:txBody>
                    <a:bodyPr/>
                    <a:lstStyle/>
                    <a:p>
                      <a:pPr algn="r" fontAlgn="ctr"/>
                      <a:r>
                        <a:rPr lang="en-US" sz="2900">
                          <a:effectLst/>
                        </a:rPr>
                        <a:t>Launch_Site</a:t>
                      </a:r>
                    </a:p>
                  </a:txBody>
                  <a:tcPr marL="81264" marR="81264" marT="40632" marB="40632" anchor="ctr"/>
                </a:tc>
                <a:extLst>
                  <a:ext uri="{0D108BD9-81ED-4DB2-BD59-A6C34878D82A}">
                    <a16:rowId xmlns:a16="http://schemas.microsoft.com/office/drawing/2014/main" val="752493195"/>
                  </a:ext>
                </a:extLst>
              </a:tr>
              <a:tr h="1017426">
                <a:tc>
                  <a:txBody>
                    <a:bodyPr/>
                    <a:lstStyle/>
                    <a:p>
                      <a:r>
                        <a:rPr lang="en-US" sz="2900">
                          <a:effectLst/>
                        </a:rPr>
                        <a:t>Failure (drone ship)</a:t>
                      </a:r>
                    </a:p>
                  </a:txBody>
                  <a:tcPr marL="81264" marR="81264" marT="40632" marB="40632" anchor="ctr"/>
                </a:tc>
                <a:tc>
                  <a:txBody>
                    <a:bodyPr/>
                    <a:lstStyle/>
                    <a:p>
                      <a:r>
                        <a:rPr lang="en-US" sz="2900">
                          <a:effectLst/>
                        </a:rPr>
                        <a:t>April</a:t>
                      </a:r>
                    </a:p>
                  </a:txBody>
                  <a:tcPr marL="81264" marR="81264" marT="40632" marB="40632" anchor="ctr"/>
                </a:tc>
                <a:tc>
                  <a:txBody>
                    <a:bodyPr/>
                    <a:lstStyle/>
                    <a:p>
                      <a:r>
                        <a:rPr lang="en-US" sz="2900">
                          <a:effectLst/>
                        </a:rPr>
                        <a:t>F9 v1.1 B1015</a:t>
                      </a:r>
                    </a:p>
                  </a:txBody>
                  <a:tcPr marL="81264" marR="81264" marT="40632" marB="40632" anchor="ctr"/>
                </a:tc>
                <a:tc>
                  <a:txBody>
                    <a:bodyPr/>
                    <a:lstStyle/>
                    <a:p>
                      <a:r>
                        <a:rPr lang="en-US" sz="2900">
                          <a:effectLst/>
                        </a:rPr>
                        <a:t>CCAFS LC-40</a:t>
                      </a:r>
                    </a:p>
                  </a:txBody>
                  <a:tcPr marL="81264" marR="81264" marT="40632" marB="40632" anchor="ctr"/>
                </a:tc>
                <a:extLst>
                  <a:ext uri="{0D108BD9-81ED-4DB2-BD59-A6C34878D82A}">
                    <a16:rowId xmlns:a16="http://schemas.microsoft.com/office/drawing/2014/main" val="4066042600"/>
                  </a:ext>
                </a:extLst>
              </a:tr>
              <a:tr h="1017426">
                <a:tc>
                  <a:txBody>
                    <a:bodyPr/>
                    <a:lstStyle/>
                    <a:p>
                      <a:r>
                        <a:rPr lang="en-US" sz="2900">
                          <a:effectLst/>
                        </a:rPr>
                        <a:t>Failure (drone ship)</a:t>
                      </a:r>
                    </a:p>
                  </a:txBody>
                  <a:tcPr marL="81264" marR="81264" marT="40632" marB="40632" anchor="ctr"/>
                </a:tc>
                <a:tc>
                  <a:txBody>
                    <a:bodyPr/>
                    <a:lstStyle/>
                    <a:p>
                      <a:r>
                        <a:rPr lang="en-US" sz="2900">
                          <a:effectLst/>
                        </a:rPr>
                        <a:t>October</a:t>
                      </a:r>
                    </a:p>
                  </a:txBody>
                  <a:tcPr marL="81264" marR="81264" marT="40632" marB="40632" anchor="ctr"/>
                </a:tc>
                <a:tc>
                  <a:txBody>
                    <a:bodyPr/>
                    <a:lstStyle/>
                    <a:p>
                      <a:r>
                        <a:rPr lang="en-US" sz="2900">
                          <a:effectLst/>
                        </a:rPr>
                        <a:t>F9 v1.1 B1012</a:t>
                      </a:r>
                    </a:p>
                  </a:txBody>
                  <a:tcPr marL="81264" marR="81264" marT="40632" marB="40632" anchor="ctr"/>
                </a:tc>
                <a:tc>
                  <a:txBody>
                    <a:bodyPr/>
                    <a:lstStyle/>
                    <a:p>
                      <a:r>
                        <a:rPr lang="en-US" sz="2900">
                          <a:effectLst/>
                        </a:rPr>
                        <a:t>CCAFS LC-40</a:t>
                      </a:r>
                    </a:p>
                  </a:txBody>
                  <a:tcPr marL="81264" marR="81264" marT="40632" marB="40632" anchor="ctr"/>
                </a:tc>
                <a:extLst>
                  <a:ext uri="{0D108BD9-81ED-4DB2-BD59-A6C34878D82A}">
                    <a16:rowId xmlns:a16="http://schemas.microsoft.com/office/drawing/2014/main" val="290569558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In descending order, here are the ranked landing outcomes between June 4</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2010, and March 20</a:t>
            </a:r>
            <a:r>
              <a:rPr lang="en-US" sz="2200" baseline="30000" dirty="0">
                <a:solidFill>
                  <a:schemeClr val="accent3">
                    <a:lumMod val="25000"/>
                  </a:schemeClr>
                </a:solidFill>
                <a:latin typeface="Abadi"/>
              </a:rPr>
              <a:t>th</a:t>
            </a:r>
            <a:r>
              <a:rPr lang="en-US" sz="2200" dirty="0">
                <a:solidFill>
                  <a:schemeClr val="accent3">
                    <a:lumMod val="25000"/>
                  </a:schemeClr>
                </a:solidFill>
                <a:latin typeface="Abadi"/>
              </a:rPr>
              <a:t>, 2017:</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D32C5E81-8239-2ACD-B159-587B6E4B9334}"/>
              </a:ext>
            </a:extLst>
          </p:cNvPr>
          <p:cNvGraphicFramePr>
            <a:graphicFrameLocks noGrp="1"/>
          </p:cNvGraphicFramePr>
          <p:nvPr>
            <p:extLst>
              <p:ext uri="{D42A27DB-BD31-4B8C-83A1-F6EECF244321}">
                <p14:modId xmlns:p14="http://schemas.microsoft.com/office/powerpoint/2010/main" val="1272453915"/>
              </p:ext>
            </p:extLst>
          </p:nvPr>
        </p:nvGraphicFramePr>
        <p:xfrm>
          <a:off x="838200" y="2730530"/>
          <a:ext cx="10515600" cy="2926080"/>
        </p:xfrm>
        <a:graphic>
          <a:graphicData uri="http://schemas.openxmlformats.org/drawingml/2006/table">
            <a:tbl>
              <a:tblPr/>
              <a:tblGrid>
                <a:gridCol w="5257800">
                  <a:extLst>
                    <a:ext uri="{9D8B030D-6E8A-4147-A177-3AD203B41FA5}">
                      <a16:colId xmlns:a16="http://schemas.microsoft.com/office/drawing/2014/main" val="3437205763"/>
                    </a:ext>
                  </a:extLst>
                </a:gridCol>
                <a:gridCol w="5257800">
                  <a:extLst>
                    <a:ext uri="{9D8B030D-6E8A-4147-A177-3AD203B41FA5}">
                      <a16:colId xmlns:a16="http://schemas.microsoft.com/office/drawing/2014/main" val="2625844963"/>
                    </a:ext>
                  </a:extLst>
                </a:gridCol>
              </a:tblGrid>
              <a:tr h="0">
                <a:tc>
                  <a:txBody>
                    <a:bodyPr/>
                    <a:lstStyle/>
                    <a:p>
                      <a:pPr algn="ctr" fontAlgn="ctr"/>
                      <a:r>
                        <a:rPr lang="en-US" b="1" dirty="0" err="1">
                          <a:effectLst/>
                          <a:latin typeface="Abadi" panose="020B0604020104020204" pitchFamily="34" charset="0"/>
                        </a:rPr>
                        <a:t>Landing_Outcome</a:t>
                      </a:r>
                      <a:endParaRPr lang="en-US" b="1" dirty="0">
                        <a:effectLst/>
                        <a:latin typeface="Abadi" panose="020B0604020104020204" pitchFamily="34" charset="0"/>
                      </a:endParaRPr>
                    </a:p>
                  </a:txBody>
                  <a:tcPr marL="50800" marR="50800" marT="25400" marB="25400" anchor="ctr">
                    <a:lnL>
                      <a:noFill/>
                    </a:lnL>
                    <a:lnR>
                      <a:noFill/>
                    </a:lnR>
                    <a:lnT>
                      <a:noFill/>
                    </a:lnT>
                    <a:lnB>
                      <a:noFill/>
                    </a:lnB>
                  </a:tcPr>
                </a:tc>
                <a:tc>
                  <a:txBody>
                    <a:bodyPr/>
                    <a:lstStyle/>
                    <a:p>
                      <a:pPr algn="ctr" fontAlgn="ctr"/>
                      <a:r>
                        <a:rPr lang="en-US" b="1" dirty="0">
                          <a:effectLst/>
                          <a:latin typeface="Abadi" panose="020B0604020104020204" pitchFamily="34" charset="0"/>
                        </a:rPr>
                        <a:t>Count</a:t>
                      </a:r>
                    </a:p>
                  </a:txBody>
                  <a:tcPr marL="50800" marR="50800" marT="25400" marB="25400" anchor="ctr">
                    <a:lnL>
                      <a:noFill/>
                    </a:lnL>
                    <a:lnR>
                      <a:noFill/>
                    </a:lnR>
                    <a:lnT>
                      <a:noFill/>
                    </a:lnT>
                    <a:lnB>
                      <a:noFill/>
                    </a:lnB>
                  </a:tcPr>
                </a:tc>
                <a:extLst>
                  <a:ext uri="{0D108BD9-81ED-4DB2-BD59-A6C34878D82A}">
                    <a16:rowId xmlns:a16="http://schemas.microsoft.com/office/drawing/2014/main" val="1776239376"/>
                  </a:ext>
                </a:extLst>
              </a:tr>
              <a:tr h="0">
                <a:tc>
                  <a:txBody>
                    <a:bodyPr/>
                    <a:lstStyle/>
                    <a:p>
                      <a:pPr algn="ctr"/>
                      <a:r>
                        <a:rPr lang="en-US">
                          <a:effectLst/>
                          <a:latin typeface="Abadi" panose="020B0604020104020204" pitchFamily="34" charset="0"/>
                        </a:rPr>
                        <a:t>No attempt</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10</a:t>
                      </a:r>
                    </a:p>
                  </a:txBody>
                  <a:tcPr marL="50800" marR="50800" marT="25400" marB="25400" anchor="ctr">
                    <a:lnL>
                      <a:noFill/>
                    </a:lnL>
                    <a:lnR>
                      <a:noFill/>
                    </a:lnR>
                    <a:lnT>
                      <a:noFill/>
                    </a:lnT>
                    <a:lnB>
                      <a:noFill/>
                    </a:lnB>
                  </a:tcPr>
                </a:tc>
                <a:extLst>
                  <a:ext uri="{0D108BD9-81ED-4DB2-BD59-A6C34878D82A}">
                    <a16:rowId xmlns:a16="http://schemas.microsoft.com/office/drawing/2014/main" val="2779643336"/>
                  </a:ext>
                </a:extLst>
              </a:tr>
              <a:tr h="0">
                <a:tc>
                  <a:txBody>
                    <a:bodyPr/>
                    <a:lstStyle/>
                    <a:p>
                      <a:pPr algn="ctr"/>
                      <a:r>
                        <a:rPr lang="en-US">
                          <a:effectLst/>
                          <a:latin typeface="Abadi" panose="020B0604020104020204" pitchFamily="34" charset="0"/>
                        </a:rPr>
                        <a:t>Success (ground pad)</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5</a:t>
                      </a:r>
                    </a:p>
                  </a:txBody>
                  <a:tcPr marL="50800" marR="50800" marT="25400" marB="25400" anchor="ctr">
                    <a:lnL>
                      <a:noFill/>
                    </a:lnL>
                    <a:lnR>
                      <a:noFill/>
                    </a:lnR>
                    <a:lnT>
                      <a:noFill/>
                    </a:lnT>
                    <a:lnB>
                      <a:noFill/>
                    </a:lnB>
                  </a:tcPr>
                </a:tc>
                <a:extLst>
                  <a:ext uri="{0D108BD9-81ED-4DB2-BD59-A6C34878D82A}">
                    <a16:rowId xmlns:a16="http://schemas.microsoft.com/office/drawing/2014/main" val="1477479812"/>
                  </a:ext>
                </a:extLst>
              </a:tr>
              <a:tr h="0">
                <a:tc>
                  <a:txBody>
                    <a:bodyPr/>
                    <a:lstStyle/>
                    <a:p>
                      <a:pPr algn="ctr"/>
                      <a:r>
                        <a:rPr lang="en-US">
                          <a:effectLst/>
                          <a:latin typeface="Abadi" panose="020B0604020104020204" pitchFamily="34" charset="0"/>
                        </a:rPr>
                        <a:t>Success (drone ship)</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5</a:t>
                      </a:r>
                    </a:p>
                  </a:txBody>
                  <a:tcPr marL="50800" marR="50800" marT="25400" marB="25400" anchor="ctr">
                    <a:lnL>
                      <a:noFill/>
                    </a:lnL>
                    <a:lnR>
                      <a:noFill/>
                    </a:lnR>
                    <a:lnT>
                      <a:noFill/>
                    </a:lnT>
                    <a:lnB>
                      <a:noFill/>
                    </a:lnB>
                  </a:tcPr>
                </a:tc>
                <a:extLst>
                  <a:ext uri="{0D108BD9-81ED-4DB2-BD59-A6C34878D82A}">
                    <a16:rowId xmlns:a16="http://schemas.microsoft.com/office/drawing/2014/main" val="985855335"/>
                  </a:ext>
                </a:extLst>
              </a:tr>
              <a:tr h="0">
                <a:tc>
                  <a:txBody>
                    <a:bodyPr/>
                    <a:lstStyle/>
                    <a:p>
                      <a:pPr algn="ctr"/>
                      <a:r>
                        <a:rPr lang="en-US">
                          <a:effectLst/>
                          <a:latin typeface="Abadi" panose="020B0604020104020204" pitchFamily="34" charset="0"/>
                        </a:rPr>
                        <a:t>Failure (drone ship)</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5</a:t>
                      </a:r>
                    </a:p>
                  </a:txBody>
                  <a:tcPr marL="50800" marR="50800" marT="25400" marB="25400" anchor="ctr">
                    <a:lnL>
                      <a:noFill/>
                    </a:lnL>
                    <a:lnR>
                      <a:noFill/>
                    </a:lnR>
                    <a:lnT>
                      <a:noFill/>
                    </a:lnT>
                    <a:lnB>
                      <a:noFill/>
                    </a:lnB>
                  </a:tcPr>
                </a:tc>
                <a:extLst>
                  <a:ext uri="{0D108BD9-81ED-4DB2-BD59-A6C34878D82A}">
                    <a16:rowId xmlns:a16="http://schemas.microsoft.com/office/drawing/2014/main" val="2652364626"/>
                  </a:ext>
                </a:extLst>
              </a:tr>
              <a:tr h="0">
                <a:tc>
                  <a:txBody>
                    <a:bodyPr/>
                    <a:lstStyle/>
                    <a:p>
                      <a:pPr algn="ctr"/>
                      <a:r>
                        <a:rPr lang="en-US">
                          <a:effectLst/>
                          <a:latin typeface="Abadi" panose="020B0604020104020204" pitchFamily="34" charset="0"/>
                        </a:rPr>
                        <a:t>Controlled (ocean)</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3</a:t>
                      </a:r>
                    </a:p>
                  </a:txBody>
                  <a:tcPr marL="50800" marR="50800" marT="25400" marB="25400" anchor="ctr">
                    <a:lnL>
                      <a:noFill/>
                    </a:lnL>
                    <a:lnR>
                      <a:noFill/>
                    </a:lnR>
                    <a:lnT>
                      <a:noFill/>
                    </a:lnT>
                    <a:lnB>
                      <a:noFill/>
                    </a:lnB>
                  </a:tcPr>
                </a:tc>
                <a:extLst>
                  <a:ext uri="{0D108BD9-81ED-4DB2-BD59-A6C34878D82A}">
                    <a16:rowId xmlns:a16="http://schemas.microsoft.com/office/drawing/2014/main" val="2147768932"/>
                  </a:ext>
                </a:extLst>
              </a:tr>
              <a:tr h="0">
                <a:tc>
                  <a:txBody>
                    <a:bodyPr/>
                    <a:lstStyle/>
                    <a:p>
                      <a:pPr algn="ctr"/>
                      <a:r>
                        <a:rPr lang="en-US">
                          <a:effectLst/>
                          <a:latin typeface="Abadi" panose="020B0604020104020204" pitchFamily="34" charset="0"/>
                        </a:rPr>
                        <a:t>Uncontrolled (ocean)</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2</a:t>
                      </a:r>
                    </a:p>
                  </a:txBody>
                  <a:tcPr marL="50800" marR="50800" marT="25400" marB="25400" anchor="ctr">
                    <a:lnL>
                      <a:noFill/>
                    </a:lnL>
                    <a:lnR>
                      <a:noFill/>
                    </a:lnR>
                    <a:lnT>
                      <a:noFill/>
                    </a:lnT>
                    <a:lnB>
                      <a:noFill/>
                    </a:lnB>
                  </a:tcPr>
                </a:tc>
                <a:extLst>
                  <a:ext uri="{0D108BD9-81ED-4DB2-BD59-A6C34878D82A}">
                    <a16:rowId xmlns:a16="http://schemas.microsoft.com/office/drawing/2014/main" val="4155462129"/>
                  </a:ext>
                </a:extLst>
              </a:tr>
              <a:tr h="0">
                <a:tc>
                  <a:txBody>
                    <a:bodyPr/>
                    <a:lstStyle/>
                    <a:p>
                      <a:pPr algn="ctr"/>
                      <a:r>
                        <a:rPr lang="en-US">
                          <a:effectLst/>
                          <a:latin typeface="Abadi" panose="020B0604020104020204" pitchFamily="34" charset="0"/>
                        </a:rPr>
                        <a:t>Precluded (drone ship)</a:t>
                      </a:r>
                    </a:p>
                  </a:txBody>
                  <a:tcPr marL="50800" marR="50800" marT="25400" marB="25400" anchor="ctr">
                    <a:lnL>
                      <a:noFill/>
                    </a:lnL>
                    <a:lnR>
                      <a:noFill/>
                    </a:lnR>
                    <a:lnT>
                      <a:noFill/>
                    </a:lnT>
                    <a:lnB>
                      <a:noFill/>
                    </a:lnB>
                  </a:tcPr>
                </a:tc>
                <a:tc>
                  <a:txBody>
                    <a:bodyPr/>
                    <a:lstStyle/>
                    <a:p>
                      <a:pPr algn="ctr"/>
                      <a:r>
                        <a:rPr lang="en-US">
                          <a:effectLst/>
                          <a:latin typeface="Abadi" panose="020B0604020104020204" pitchFamily="34" charset="0"/>
                        </a:rPr>
                        <a:t>1</a:t>
                      </a:r>
                    </a:p>
                  </a:txBody>
                  <a:tcPr marL="50800" marR="50800" marT="25400" marB="25400" anchor="ctr">
                    <a:lnL>
                      <a:noFill/>
                    </a:lnL>
                    <a:lnR>
                      <a:noFill/>
                    </a:lnR>
                    <a:lnT>
                      <a:noFill/>
                    </a:lnT>
                    <a:lnB>
                      <a:noFill/>
                    </a:lnB>
                  </a:tcPr>
                </a:tc>
                <a:extLst>
                  <a:ext uri="{0D108BD9-81ED-4DB2-BD59-A6C34878D82A}">
                    <a16:rowId xmlns:a16="http://schemas.microsoft.com/office/drawing/2014/main" val="3775875238"/>
                  </a:ext>
                </a:extLst>
              </a:tr>
              <a:tr h="0">
                <a:tc>
                  <a:txBody>
                    <a:bodyPr/>
                    <a:lstStyle/>
                    <a:p>
                      <a:pPr algn="ctr"/>
                      <a:r>
                        <a:rPr lang="en-US">
                          <a:effectLst/>
                          <a:latin typeface="Abadi" panose="020B0604020104020204" pitchFamily="34" charset="0"/>
                        </a:rPr>
                        <a:t>Failure (parachute)</a:t>
                      </a:r>
                    </a:p>
                  </a:txBody>
                  <a:tcPr marL="50800" marR="50800" marT="25400" marB="25400" anchor="ctr">
                    <a:lnL>
                      <a:noFill/>
                    </a:lnL>
                    <a:lnR>
                      <a:noFill/>
                    </a:lnR>
                    <a:lnT>
                      <a:noFill/>
                    </a:lnT>
                    <a:lnB>
                      <a:noFill/>
                    </a:lnB>
                  </a:tcPr>
                </a:tc>
                <a:tc>
                  <a:txBody>
                    <a:bodyPr/>
                    <a:lstStyle/>
                    <a:p>
                      <a:pPr algn="ctr"/>
                      <a:r>
                        <a:rPr lang="en-US" dirty="0">
                          <a:effectLst/>
                          <a:latin typeface="Abadi" panose="020B0604020104020204" pitchFamily="34" charset="0"/>
                        </a:rPr>
                        <a:t>1</a:t>
                      </a:r>
                    </a:p>
                  </a:txBody>
                  <a:tcPr marL="50800" marR="50800" marT="25400" marB="25400" anchor="ctr">
                    <a:lnL>
                      <a:noFill/>
                    </a:lnL>
                    <a:lnR>
                      <a:noFill/>
                    </a:lnR>
                    <a:lnT>
                      <a:noFill/>
                    </a:lnT>
                    <a:lnB>
                      <a:noFill/>
                    </a:lnB>
                  </a:tcPr>
                </a:tc>
                <a:extLst>
                  <a:ext uri="{0D108BD9-81ED-4DB2-BD59-A6C34878D82A}">
                    <a16:rowId xmlns:a16="http://schemas.microsoft.com/office/drawing/2014/main" val="257674045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One Launch Site is the </a:t>
            </a:r>
            <a:r>
              <a:rPr lang="en-US" sz="2200" b="1" dirty="0">
                <a:solidFill>
                  <a:schemeClr val="accent3">
                    <a:lumMod val="25000"/>
                  </a:schemeClr>
                </a:solidFill>
                <a:latin typeface="Abadi"/>
              </a:rPr>
              <a:t>NASA Johnson Space Center</a:t>
            </a:r>
            <a:r>
              <a:rPr lang="en-US" sz="2200" dirty="0">
                <a:solidFill>
                  <a:schemeClr val="accent3">
                    <a:lumMod val="25000"/>
                  </a:schemeClr>
                </a:solidFill>
                <a:latin typeface="Abadi"/>
              </a:rPr>
              <a:t> in Houston, Texas: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Texas Launch Site(s)</a:t>
            </a:r>
          </a:p>
        </p:txBody>
      </p:sp>
      <p:pic>
        <p:nvPicPr>
          <p:cNvPr id="6" name="Picture 5">
            <a:extLst>
              <a:ext uri="{FF2B5EF4-FFF2-40B4-BE49-F238E27FC236}">
                <a16:creationId xmlns:a16="http://schemas.microsoft.com/office/drawing/2014/main" id="{B9A8DD2C-BF7F-9C3C-7548-CCCB443A7115}"/>
              </a:ext>
            </a:extLst>
          </p:cNvPr>
          <p:cNvPicPr>
            <a:picLocks noChangeAspect="1"/>
          </p:cNvPicPr>
          <p:nvPr/>
        </p:nvPicPr>
        <p:blipFill>
          <a:blip r:embed="rId3"/>
          <a:stretch>
            <a:fillRect/>
          </a:stretch>
        </p:blipFill>
        <p:spPr>
          <a:xfrm>
            <a:off x="3193933" y="2528018"/>
            <a:ext cx="5804133" cy="349755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Additional Launch Sites have been located near the costs of California and Florida:</a:t>
            </a:r>
          </a:p>
          <a:p>
            <a:pPr marL="0" indent="0">
              <a:spcBef>
                <a:spcPts val="1400"/>
              </a:spcBef>
              <a:buNone/>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Additional Launch Sites</a:t>
            </a:r>
          </a:p>
        </p:txBody>
      </p:sp>
      <p:pic>
        <p:nvPicPr>
          <p:cNvPr id="4" name="Picture 3">
            <a:extLst>
              <a:ext uri="{FF2B5EF4-FFF2-40B4-BE49-F238E27FC236}">
                <a16:creationId xmlns:a16="http://schemas.microsoft.com/office/drawing/2014/main" id="{D77D243E-E44D-E9E9-9E81-F8BB5FCBDD4E}"/>
              </a:ext>
            </a:extLst>
          </p:cNvPr>
          <p:cNvPicPr>
            <a:picLocks noChangeAspect="1"/>
          </p:cNvPicPr>
          <p:nvPr/>
        </p:nvPicPr>
        <p:blipFill>
          <a:blip r:embed="rId3"/>
          <a:stretch>
            <a:fillRect/>
          </a:stretch>
        </p:blipFill>
        <p:spPr>
          <a:xfrm>
            <a:off x="3217290" y="2859773"/>
            <a:ext cx="5757420" cy="35126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1" y="345810"/>
            <a:ext cx="51205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0948CB"/>
                </a:solidFill>
                <a:latin typeface="Abadi" panose="020B0604020104020204" pitchFamily="34" charset="0"/>
                <a:ea typeface="+mj-ea"/>
                <a:cs typeface="+mj-cs"/>
              </a:rPr>
              <a:t>Launch Successes and Failures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1856038"/>
            <a:ext cx="5092194" cy="4351338"/>
          </a:xfrm>
          <a:prstGeom prst="rect">
            <a:avLst/>
          </a:prstGeom>
        </p:spPr>
        <p:txBody>
          <a:bodyPr vert="horz" lIns="91440" tIns="45720" rIns="91440" bIns="45720" rtlCol="0">
            <a:normAutofit lnSpcReduction="10000"/>
          </a:bodyPr>
          <a:lstStyle/>
          <a:p>
            <a:pPr>
              <a:spcBef>
                <a:spcPts val="1400"/>
              </a:spcBef>
            </a:pPr>
            <a:r>
              <a:rPr lang="en-US" sz="2400" dirty="0">
                <a:latin typeface="Abadi" panose="020B0604020104020204" pitchFamily="34" charset="0"/>
              </a:rPr>
              <a:t>With Folium, we can visualize the total number and relative </a:t>
            </a:r>
            <a:r>
              <a:rPr lang="en-US" sz="2400" i="1" dirty="0">
                <a:latin typeface="Abadi" panose="020B0604020104020204" pitchFamily="34" charset="0"/>
              </a:rPr>
              <a:t>status</a:t>
            </a:r>
            <a:r>
              <a:rPr lang="en-US" sz="2400" dirty="0">
                <a:latin typeface="Abadi" panose="020B0604020104020204" pitchFamily="34" charset="0"/>
              </a:rPr>
              <a:t> of launches across our dataset.</a:t>
            </a:r>
          </a:p>
          <a:p>
            <a:pPr>
              <a:spcBef>
                <a:spcPts val="1400"/>
              </a:spcBef>
            </a:pPr>
            <a:r>
              <a:rPr lang="en-US" sz="2400" dirty="0">
                <a:latin typeface="Abadi" panose="020B0604020104020204" pitchFamily="34" charset="0"/>
              </a:rPr>
              <a:t>Most launches have taken place across the coast of Florida. </a:t>
            </a:r>
          </a:p>
          <a:p>
            <a:pPr>
              <a:spcBef>
                <a:spcPts val="1400"/>
              </a:spcBef>
            </a:pPr>
            <a:r>
              <a:rPr lang="en-US" sz="2400" dirty="0">
                <a:latin typeface="Abadi" panose="020B0604020104020204" pitchFamily="34" charset="0"/>
              </a:rPr>
              <a:t>In addition, these launches have been further split into several sub-cluster locations. We have visualized the successes and failures of certain launches at the most common launch site in Florida.</a:t>
            </a:r>
          </a:p>
        </p:txBody>
      </p:sp>
      <p:sp>
        <p:nvSpPr>
          <p:cNvPr id="17" name="Oval 1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BB005FB6-20AD-1D34-FF16-8676638CBBC6}"/>
              </a:ext>
            </a:extLst>
          </p:cNvPr>
          <p:cNvPicPr>
            <a:picLocks noChangeAspect="1"/>
          </p:cNvPicPr>
          <p:nvPr/>
        </p:nvPicPr>
        <p:blipFill rotWithShape="1">
          <a:blip r:embed="rId2"/>
          <a:srcRect l="11723" r="25426"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9" name="Arc 1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353208-3D20-D7FF-0246-D6C76FE3C7A7}"/>
              </a:ext>
            </a:extLst>
          </p:cNvPr>
          <p:cNvPicPr>
            <a:picLocks noChangeAspect="1"/>
          </p:cNvPicPr>
          <p:nvPr/>
        </p:nvPicPr>
        <p:blipFill rotWithShape="1">
          <a:blip r:embed="rId3"/>
          <a:srcRect l="6480" r="22146"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37</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Abadi" panose="020B0604020104020204" pitchFamily="34" charset="0"/>
                <a:ea typeface="+mj-ea"/>
                <a:cs typeface="+mj-cs"/>
              </a:rPr>
              <a:t>Successful Launches, Total</a:t>
            </a:r>
          </a:p>
        </p:txBody>
      </p:sp>
      <p:pic>
        <p:nvPicPr>
          <p:cNvPr id="7" name="Picture 6">
            <a:extLst>
              <a:ext uri="{FF2B5EF4-FFF2-40B4-BE49-F238E27FC236}">
                <a16:creationId xmlns:a16="http://schemas.microsoft.com/office/drawing/2014/main" id="{B7027C75-923D-5497-E2D5-DBF508432A31}"/>
              </a:ext>
            </a:extLst>
          </p:cNvPr>
          <p:cNvPicPr>
            <a:picLocks noChangeAspect="1"/>
          </p:cNvPicPr>
          <p:nvPr/>
        </p:nvPicPr>
        <p:blipFill>
          <a:blip r:embed="rId2"/>
          <a:stretch>
            <a:fillRect/>
          </a:stretch>
        </p:blipFill>
        <p:spPr>
          <a:xfrm>
            <a:off x="2421401" y="402570"/>
            <a:ext cx="7349197" cy="321527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40256" y="3880672"/>
            <a:ext cx="8332826" cy="1119982"/>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A significant portion of successful launches have taken place at the </a:t>
            </a:r>
            <a:r>
              <a:rPr lang="en-US" sz="2000" b="1" dirty="0">
                <a:latin typeface="Abadi" panose="020B0604020104020204" pitchFamily="34" charset="0"/>
              </a:rPr>
              <a:t>KSC LC-39A</a:t>
            </a:r>
            <a:r>
              <a:rPr lang="en-US" sz="2000" dirty="0">
                <a:latin typeface="Abadi" panose="020B0604020104020204" pitchFamily="34" charset="0"/>
              </a:rPr>
              <a:t> Launch Site. </a:t>
            </a:r>
          </a:p>
          <a:p>
            <a:pPr>
              <a:spcBef>
                <a:spcPts val="1400"/>
              </a:spcBef>
            </a:pPr>
            <a:endParaRPr lang="en-US" sz="2000" dirty="0">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3901" y="1681837"/>
            <a:ext cx="10421710" cy="42201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data through an open-source SpaceX REST API and used web scraping to gather additional historical data</a:t>
            </a:r>
          </a:p>
          <a:p>
            <a:pPr lvl="1">
              <a:lnSpc>
                <a:spcPct val="100000"/>
              </a:lnSpc>
              <a:spcBef>
                <a:spcPts val="1400"/>
              </a:spcBef>
            </a:pPr>
            <a:r>
              <a:rPr lang="en-US" sz="1800" dirty="0">
                <a:solidFill>
                  <a:schemeClr val="accent3">
                    <a:lumMod val="25000"/>
                  </a:schemeClr>
                </a:solidFill>
                <a:latin typeface="Abadi" panose="020B0604020104020204" pitchFamily="34" charset="0"/>
              </a:rPr>
              <a:t>Conducted exploratory data analysis through SQL, Matplotlib, and Pandas</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visualizations using Folium and generated an interactive analytical dashboard of results with Python’s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and Dash frameworks.</a:t>
            </a:r>
          </a:p>
          <a:p>
            <a:pPr lvl="1">
              <a:lnSpc>
                <a:spcPct val="100000"/>
              </a:lnSpc>
              <a:spcBef>
                <a:spcPts val="1400"/>
              </a:spcBef>
            </a:pPr>
            <a:r>
              <a:rPr lang="en-US" sz="1800" dirty="0">
                <a:solidFill>
                  <a:schemeClr val="accent3">
                    <a:lumMod val="25000"/>
                  </a:schemeClr>
                </a:solidFill>
                <a:latin typeface="Abadi" panose="020B0604020104020204" pitchFamily="34" charset="0"/>
              </a:rPr>
              <a:t>Trained </a:t>
            </a:r>
            <a:r>
              <a:rPr lang="en-US" sz="1800" u="sng" dirty="0">
                <a:solidFill>
                  <a:schemeClr val="accent3">
                    <a:lumMod val="25000"/>
                  </a:schemeClr>
                </a:solidFill>
                <a:latin typeface="Abadi" panose="020B0604020104020204" pitchFamily="34" charset="0"/>
              </a:rPr>
              <a:t>three</a:t>
            </a:r>
            <a:r>
              <a:rPr lang="en-US" sz="1800" dirty="0">
                <a:solidFill>
                  <a:schemeClr val="accent3">
                    <a:lumMod val="25000"/>
                  </a:schemeClr>
                </a:solidFill>
                <a:latin typeface="Abadi" panose="020B0604020104020204" pitchFamily="34" charset="0"/>
              </a:rPr>
              <a:t> different machine learning models (Decision Tree Classifier, K-Nearest Neighbors, and SVM) and analyzed which would be the most accurate at predicting whether a given launch would land the first stage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Overall, it was determined that approximately </a:t>
            </a:r>
            <a:r>
              <a:rPr lang="en-US" sz="2200" b="1" dirty="0">
                <a:solidFill>
                  <a:schemeClr val="accent3">
                    <a:lumMod val="25000"/>
                  </a:schemeClr>
                </a:solidFill>
                <a:latin typeface="Abadi" panose="020B0604020104020204" pitchFamily="34" charset="0"/>
              </a:rPr>
              <a:t>65-70%</a:t>
            </a:r>
            <a:r>
              <a:rPr lang="en-US" sz="2200" dirty="0">
                <a:solidFill>
                  <a:schemeClr val="accent3">
                    <a:lumMod val="25000"/>
                  </a:schemeClr>
                </a:solidFill>
                <a:latin typeface="Abadi" panose="020B0604020104020204" pitchFamily="34" charset="0"/>
              </a:rPr>
              <a:t> of all SpaceX launches typically land their first stages successfully.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Abadi" panose="020B0604020104020204" pitchFamily="34" charset="0"/>
                <a:ea typeface="+mj-ea"/>
                <a:cs typeface="+mj-cs"/>
              </a:rPr>
              <a:t>Highest Success Rates</a:t>
            </a:r>
          </a:p>
        </p:txBody>
      </p:sp>
      <p:pic>
        <p:nvPicPr>
          <p:cNvPr id="4" name="Picture 3">
            <a:extLst>
              <a:ext uri="{FF2B5EF4-FFF2-40B4-BE49-F238E27FC236}">
                <a16:creationId xmlns:a16="http://schemas.microsoft.com/office/drawing/2014/main" id="{774E0969-040A-E8ED-606F-1DEA62ADCB8A}"/>
              </a:ext>
            </a:extLst>
          </p:cNvPr>
          <p:cNvPicPr>
            <a:picLocks noChangeAspect="1"/>
          </p:cNvPicPr>
          <p:nvPr/>
        </p:nvPicPr>
        <p:blipFill>
          <a:blip r:embed="rId2"/>
          <a:stretch>
            <a:fillRect/>
          </a:stretch>
        </p:blipFill>
        <p:spPr>
          <a:xfrm>
            <a:off x="2442278" y="402570"/>
            <a:ext cx="7307442" cy="321527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r>
              <a:rPr lang="en-US" sz="2000">
                <a:latin typeface="Abadi" panose="020B0604020104020204" pitchFamily="34" charset="0"/>
              </a:rPr>
              <a:t>The </a:t>
            </a:r>
            <a:r>
              <a:rPr lang="en-US" sz="2000" b="1">
                <a:latin typeface="Abadi" panose="020B0604020104020204" pitchFamily="34" charset="0"/>
              </a:rPr>
              <a:t>KSC LC-39A</a:t>
            </a:r>
            <a:r>
              <a:rPr lang="en-US" sz="2000">
                <a:latin typeface="Abadi" panose="020B0604020104020204" pitchFamily="34" charset="0"/>
              </a:rPr>
              <a:t> Launch Site also has the greatest </a:t>
            </a:r>
            <a:r>
              <a:rPr lang="en-US" sz="2000" i="1">
                <a:latin typeface="Abadi" panose="020B0604020104020204" pitchFamily="34" charset="0"/>
              </a:rPr>
              <a:t>proportion</a:t>
            </a:r>
            <a:r>
              <a:rPr lang="en-US" sz="2000">
                <a:latin typeface="Abadi" panose="020B0604020104020204" pitchFamily="34" charset="0"/>
              </a:rPr>
              <a:t> of successful launches, with over 70% of launches being positive.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40</a:t>
            </a:fld>
            <a:endParaRPr lang="en-US" sz="1100">
              <a:solidFill>
                <a:srgbClr val="FFFFFF"/>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rgbClr val="0948CB"/>
                </a:solidFill>
                <a:latin typeface="Abadi" panose="020B0604020104020204" pitchFamily="34" charset="0"/>
                <a:ea typeface="+mj-ea"/>
                <a:cs typeface="+mj-cs"/>
              </a:rPr>
              <a:t>Payload vs. Launch Outcome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Autofit/>
          </a:bodyPr>
          <a:lstStyle/>
          <a:p>
            <a:pPr marL="0" indent="0" algn="ctr">
              <a:spcBef>
                <a:spcPts val="1400"/>
              </a:spcBef>
              <a:buNone/>
            </a:pPr>
            <a:r>
              <a:rPr lang="en-US" sz="2000" dirty="0">
                <a:latin typeface="Abadi" panose="020B0604020104020204" pitchFamily="34" charset="0"/>
              </a:rPr>
              <a:t>We have also visualized the relationship between payload mass and launch outcomes. Here is a screenshot of the scatterplot with the entire range of possible payloads for </a:t>
            </a:r>
            <a:r>
              <a:rPr lang="en-US" sz="2000" u="sng" dirty="0">
                <a:latin typeface="Abadi" panose="020B0604020104020204" pitchFamily="34" charset="0"/>
              </a:rPr>
              <a:t>all launch sites</a:t>
            </a:r>
            <a:r>
              <a:rPr lang="en-US" sz="2000" dirty="0">
                <a:latin typeface="Abadi" panose="020B0604020104020204" pitchFamily="34" charset="0"/>
              </a:rPr>
              <a:t> within the dataset.</a:t>
            </a:r>
          </a:p>
          <a:p>
            <a:pPr marL="0" algn="ctr">
              <a:spcBef>
                <a:spcPts val="1400"/>
              </a:spcBef>
            </a:pPr>
            <a:endParaRPr lang="en-US" sz="2000" dirty="0">
              <a:latin typeface="Abadi" panose="020B0604020104020204" pitchFamily="34" charset="0"/>
            </a:endParaRPr>
          </a:p>
        </p:txBody>
      </p:sp>
      <p:pic>
        <p:nvPicPr>
          <p:cNvPr id="4" name="Picture 3">
            <a:extLst>
              <a:ext uri="{FF2B5EF4-FFF2-40B4-BE49-F238E27FC236}">
                <a16:creationId xmlns:a16="http://schemas.microsoft.com/office/drawing/2014/main" id="{FAF5D03C-897B-2670-2360-625EA754C491}"/>
              </a:ext>
            </a:extLst>
          </p:cNvPr>
          <p:cNvPicPr>
            <a:picLocks noChangeAspect="1"/>
          </p:cNvPicPr>
          <p:nvPr/>
        </p:nvPicPr>
        <p:blipFill>
          <a:blip r:embed="rId2"/>
          <a:stretch>
            <a:fillRect/>
          </a:stretch>
        </p:blipFill>
        <p:spPr>
          <a:xfrm>
            <a:off x="1661821" y="2405149"/>
            <a:ext cx="8862261" cy="38993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199" y="573741"/>
            <a:ext cx="3785554" cy="21993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948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38199" y="2982260"/>
            <a:ext cx="3748441" cy="31496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bar chart demonstrates the classification accuracy for the four machine learning models utilized for prediction.</a:t>
            </a:r>
          </a:p>
          <a:p>
            <a:pPr>
              <a:spcBef>
                <a:spcPts val="1400"/>
              </a:spcBef>
            </a:pPr>
            <a:r>
              <a:rPr lang="en-US" sz="2000" dirty="0">
                <a:latin typeface="Abadi" panose="020B0604020104020204" pitchFamily="34" charset="0"/>
              </a:rPr>
              <a:t>It is clear that the </a:t>
            </a:r>
            <a:r>
              <a:rPr lang="en-US" sz="2000" b="1" dirty="0">
                <a:latin typeface="Abadi" panose="020B0604020104020204" pitchFamily="34" charset="0"/>
              </a:rPr>
              <a:t>Decision Tree Classifier</a:t>
            </a:r>
            <a:r>
              <a:rPr lang="en-US" sz="2000" dirty="0">
                <a:latin typeface="Abadi" panose="020B0604020104020204" pitchFamily="34" charset="0"/>
              </a:rPr>
              <a:t> performed best on our dataset.</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graphicFrame>
        <p:nvGraphicFramePr>
          <p:cNvPr id="6" name="Chart 5">
            <a:extLst>
              <a:ext uri="{FF2B5EF4-FFF2-40B4-BE49-F238E27FC236}">
                <a16:creationId xmlns:a16="http://schemas.microsoft.com/office/drawing/2014/main" id="{9CB75D8E-C1DB-80B1-5CC6-0516CF6E03BA}"/>
              </a:ext>
            </a:extLst>
          </p:cNvPr>
          <p:cNvGraphicFramePr/>
          <p:nvPr>
            <p:extLst>
              <p:ext uri="{D42A27DB-BD31-4B8C-83A1-F6EECF244321}">
                <p14:modId xmlns:p14="http://schemas.microsoft.com/office/powerpoint/2010/main" val="1399646917"/>
              </p:ext>
            </p:extLst>
          </p:nvPr>
        </p:nvGraphicFramePr>
        <p:xfrm>
          <a:off x="4991801" y="1280160"/>
          <a:ext cx="6362000" cy="42976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0948CB"/>
                </a:solidFill>
                <a:latin typeface="Abadi" panose="020B0604020104020204" pitchFamily="34" charset="0"/>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dirty="0">
                <a:latin typeface="Abadi" panose="020B0604020104020204" pitchFamily="34" charset="0"/>
              </a:rPr>
              <a:t>While the Decision Tree Classifier performed best, its weakness was </a:t>
            </a:r>
            <a:r>
              <a:rPr lang="en-US" b="1" dirty="0">
                <a:latin typeface="Abadi" panose="020B0604020104020204" pitchFamily="34" charset="0"/>
              </a:rPr>
              <a:t>false positives: </a:t>
            </a:r>
            <a:r>
              <a:rPr lang="en-US" dirty="0">
                <a:latin typeface="Abadi" panose="020B0604020104020204" pitchFamily="34" charset="0"/>
              </a:rPr>
              <a:t>predicting that a certain landing was successful when in fact it wasn’t.</a:t>
            </a:r>
          </a:p>
          <a:p>
            <a:pPr marL="0">
              <a:spcBef>
                <a:spcPts val="1400"/>
              </a:spcBef>
            </a:pPr>
            <a:endParaRPr lang="en-US" dirty="0">
              <a:latin typeface="Abadi" panose="020B0604020104020204" pitchFamily="34" charset="0"/>
            </a:endParaRPr>
          </a:p>
        </p:txBody>
      </p:sp>
      <p:pic>
        <p:nvPicPr>
          <p:cNvPr id="3" name="Picture 2">
            <a:extLst>
              <a:ext uri="{FF2B5EF4-FFF2-40B4-BE49-F238E27FC236}">
                <a16:creationId xmlns:a16="http://schemas.microsoft.com/office/drawing/2014/main" id="{8158299E-28CA-4274-CA14-37B1AC44C32F}"/>
              </a:ext>
            </a:extLst>
          </p:cNvPr>
          <p:cNvPicPr>
            <a:picLocks noChangeAspect="1"/>
          </p:cNvPicPr>
          <p:nvPr/>
        </p:nvPicPr>
        <p:blipFill>
          <a:blip r:embed="rId2"/>
          <a:stretch>
            <a:fillRect/>
          </a:stretch>
        </p:blipFill>
        <p:spPr>
          <a:xfrm>
            <a:off x="6512442" y="992183"/>
            <a:ext cx="5201023" cy="4459876"/>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44</a:t>
            </a:fld>
            <a:endParaRPr lang="en-US" sz="1100">
              <a:solidFill>
                <a:srgbClr val="FFFFFF"/>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Determining the importance of factors such as the size of the payload, the location of the launch site, the </a:t>
            </a:r>
            <a:r>
              <a:rPr lang="en-US" sz="2200" b="1" dirty="0">
                <a:solidFill>
                  <a:schemeClr val="accent3">
                    <a:lumMod val="25000"/>
                  </a:schemeClr>
                </a:solidFill>
                <a:latin typeface="Abadi" panose="020B0604020104020204" pitchFamily="34" charset="0"/>
              </a:rPr>
              <a:t>date</a:t>
            </a:r>
            <a:r>
              <a:rPr lang="en-US" sz="2200" dirty="0">
                <a:solidFill>
                  <a:schemeClr val="accent3">
                    <a:lumMod val="25000"/>
                  </a:schemeClr>
                </a:solidFill>
                <a:latin typeface="Abadi" panose="020B0604020104020204" pitchFamily="34" charset="0"/>
              </a:rPr>
              <a:t> the launch occurred, etc. can allow us to make better predictions about whether the first stage of a SpaceX rocket launch and landing will be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All the demonstrated notebooks are stored on a master public GitHub repository, which can be accessed through </a:t>
            </a:r>
            <a:r>
              <a:rPr lang="en-US" sz="2200" dirty="0">
                <a:solidFill>
                  <a:schemeClr val="accent3">
                    <a:lumMod val="25000"/>
                  </a:schemeClr>
                </a:solidFill>
                <a:latin typeface="Abadi" panose="020B0604020104020204" pitchFamily="34" charset="0"/>
                <a:hlinkClick r:id="rId3"/>
              </a:rPr>
              <a:t>this link</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 Appendix</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2 methods: SpaceX REST API + Web scraping through Python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Examined success rate by orbit type, launch site location, and payload mass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and evaluated 3 different machine learning models on key performance indicators, including accuracy and confusion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through two sources:</a:t>
            </a:r>
          </a:p>
          <a:p>
            <a:pPr lvl="1">
              <a:lnSpc>
                <a:spcPct val="100000"/>
              </a:lnSpc>
              <a:spcBef>
                <a:spcPts val="1400"/>
              </a:spcBef>
            </a:pPr>
            <a:r>
              <a:rPr lang="en-US" dirty="0">
                <a:solidFill>
                  <a:schemeClr val="accent3">
                    <a:lumMod val="25000"/>
                  </a:schemeClr>
                </a:solidFill>
                <a:latin typeface="Abadi" panose="020B0604020104020204" pitchFamily="34" charset="0"/>
              </a:rPr>
              <a:t>SpaceX REST API </a:t>
            </a:r>
            <a:r>
              <a:rPr lang="en-US" dirty="0">
                <a:solidFill>
                  <a:schemeClr val="accent3">
                    <a:lumMod val="25000"/>
                  </a:schemeClr>
                </a:solidFill>
                <a:latin typeface="Abadi" panose="020B0604020104020204" pitchFamily="34" charset="0"/>
                <a:sym typeface="Wingdings" panose="05000000000000000000" pitchFamily="2" charset="2"/>
              </a:rPr>
              <a:t> open-source API with information on all Falcon 9 launches</a:t>
            </a:r>
          </a:p>
          <a:p>
            <a:pPr lvl="2">
              <a:lnSpc>
                <a:spcPct val="100000"/>
              </a:lnSpc>
              <a:spcBef>
                <a:spcPts val="1400"/>
              </a:spcBef>
            </a:pPr>
            <a:r>
              <a:rPr lang="en-US" dirty="0">
                <a:solidFill>
                  <a:schemeClr val="accent3">
                    <a:lumMod val="25000"/>
                  </a:schemeClr>
                </a:solidFill>
                <a:latin typeface="Abadi" panose="020B0604020104020204" pitchFamily="34" charset="0"/>
                <a:sym typeface="Wingdings" panose="05000000000000000000" pitchFamily="2" charset="2"/>
              </a:rPr>
              <a:t>Used specific endpoints to retrieve data such as landing status, payload mass, type of landing (drone ship, ocean), etc.</a:t>
            </a:r>
          </a:p>
          <a:p>
            <a:pPr lvl="1">
              <a:lnSpc>
                <a:spcPct val="100000"/>
              </a:lnSpc>
              <a:spcBef>
                <a:spcPts val="1400"/>
              </a:spcBef>
            </a:pPr>
            <a:r>
              <a:rPr lang="en-US" dirty="0">
                <a:solidFill>
                  <a:schemeClr val="accent3">
                    <a:lumMod val="25000"/>
                  </a:schemeClr>
                </a:solidFill>
                <a:latin typeface="Abadi" panose="020B0604020104020204" pitchFamily="34" charset="0"/>
                <a:sym typeface="Wingdings" panose="05000000000000000000" pitchFamily="2" charset="2"/>
              </a:rPr>
              <a:t>Web scraping on Wikipedia</a:t>
            </a:r>
          </a:p>
          <a:p>
            <a:pPr lvl="2">
              <a:lnSpc>
                <a:spcPct val="100000"/>
              </a:lnSpc>
              <a:spcBef>
                <a:spcPts val="1400"/>
              </a:spcBef>
            </a:pPr>
            <a:r>
              <a:rPr lang="en-US" dirty="0">
                <a:solidFill>
                  <a:schemeClr val="accent3">
                    <a:lumMod val="25000"/>
                  </a:schemeClr>
                </a:solidFill>
                <a:latin typeface="Abadi" panose="020B0604020104020204" pitchFamily="34" charset="0"/>
                <a:sym typeface="Wingdings" panose="05000000000000000000" pitchFamily="2" charset="2"/>
              </a:rPr>
              <a:t> The Wikipedia site on SpaceX Falcon 9 launches includes more relevant information on the launches conducted to this day.</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831433A-2800-14A6-B7AF-9471E7402DB3}"/>
              </a:ext>
            </a:extLst>
          </p:cNvPr>
          <p:cNvGraphicFramePr/>
          <p:nvPr>
            <p:extLst>
              <p:ext uri="{D42A27DB-BD31-4B8C-83A1-F6EECF244321}">
                <p14:modId xmlns:p14="http://schemas.microsoft.com/office/powerpoint/2010/main" val="1496536238"/>
              </p:ext>
            </p:extLst>
          </p:nvPr>
        </p:nvGraphicFramePr>
        <p:xfrm>
          <a:off x="2281382" y="87820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12100"/>
            <a:ext cx="6245080"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open-source SpaceX API was accessible through a parent endpoint: </a:t>
            </a:r>
            <a:r>
              <a:rPr lang="en-US" sz="2200" b="0" dirty="0">
                <a:solidFill>
                  <a:srgbClr val="0B49CB"/>
                </a:solidFill>
                <a:effectLst/>
                <a:latin typeface="Abadi" panose="020B0604020104020204" pitchFamily="34" charset="0"/>
              </a:rPr>
              <a:t>https://api.spacexdata.com/v4/</a:t>
            </a:r>
            <a:endParaRPr lang="en-US" sz="2200" dirty="0">
              <a:solidFill>
                <a:srgbClr val="0B49C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with API calls and results is stored on GitHub and can be accessed through </a:t>
            </a:r>
            <a:r>
              <a:rPr lang="en-US" sz="2200" dirty="0">
                <a:solidFill>
                  <a:schemeClr val="accent3">
                    <a:lumMod val="25000"/>
                  </a:schemeClr>
                </a:solidFill>
                <a:latin typeface="Abadi" panose="020B0604020104020204" pitchFamily="34" charset="0"/>
                <a:hlinkClick r:id="rId8"/>
              </a:rPr>
              <a:t>this link</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was conducted with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in Python.</a:t>
            </a:r>
          </a:p>
          <a:p>
            <a:pPr>
              <a:lnSpc>
                <a:spcPct val="100000"/>
              </a:lnSpc>
              <a:spcBef>
                <a:spcPts val="1400"/>
              </a:spcBef>
            </a:pPr>
            <a:r>
              <a:rPr lang="en-US" sz="2200" dirty="0">
                <a:solidFill>
                  <a:schemeClr val="accent3">
                    <a:lumMod val="25000"/>
                  </a:schemeClr>
                </a:solidFill>
                <a:latin typeface="Abadi" panose="020B0604020104020204" pitchFamily="34" charset="0"/>
              </a:rPr>
              <a:t>Launch records were retrieved from a Wikipedia Page titled “List of Falcon 9 and Falcon Heavy Launches” (accessible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2200" dirty="0">
                <a:solidFill>
                  <a:schemeClr val="accent3">
                    <a:lumMod val="25000"/>
                  </a:schemeClr>
                </a:solidFill>
                <a:latin typeface="Abadi" panose="020B0604020104020204" pitchFamily="34" charset="0"/>
              </a:rPr>
              <a:t>Data such as the version of the booster, the status of the landing, the launch site, and payload mass, as well as the dates and times of the launch and landing, were recorded.</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with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results is stored on GitHub and can be accessed through </a:t>
            </a:r>
            <a:r>
              <a:rPr lang="en-US" sz="2200" dirty="0">
                <a:solidFill>
                  <a:schemeClr val="accent3">
                    <a:lumMod val="25000"/>
                  </a:schemeClr>
                </a:solidFill>
                <a:latin typeface="Abadi" panose="020B0604020104020204" pitchFamily="34" charset="0"/>
                <a:hlinkClick r:id="rId4"/>
              </a:rPr>
              <a:t>this link</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208</TotalTime>
  <Words>2114</Words>
  <Application>Microsoft Office PowerPoint</Application>
  <PresentationFormat>Widescreen</PresentationFormat>
  <Paragraphs>251</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Archishma Goli</cp:lastModifiedBy>
  <cp:revision>200</cp:revision>
  <dcterms:created xsi:type="dcterms:W3CDTF">2021-04-29T18:58:34Z</dcterms:created>
  <dcterms:modified xsi:type="dcterms:W3CDTF">2023-09-03T21:52:48Z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